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5" r:id="rId6"/>
    <p:sldId id="263" r:id="rId7"/>
    <p:sldId id="275" r:id="rId8"/>
    <p:sldId id="271" r:id="rId9"/>
    <p:sldId id="264" r:id="rId10"/>
    <p:sldId id="278" r:id="rId11"/>
    <p:sldId id="260" r:id="rId12"/>
    <p:sldId id="267" r:id="rId13"/>
    <p:sldId id="274" r:id="rId14"/>
    <p:sldId id="277" r:id="rId15"/>
    <p:sldId id="268" r:id="rId16"/>
    <p:sldId id="269" r:id="rId17"/>
    <p:sldId id="276"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22" autoAdjust="0"/>
  </p:normalViewPr>
  <p:slideViewPr>
    <p:cSldViewPr snapToGrid="0">
      <p:cViewPr varScale="1">
        <p:scale>
          <a:sx n="56" d="100"/>
          <a:sy n="56" d="100"/>
        </p:scale>
        <p:origin x="18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Turner" userId="de6905c6-5cff-4c71-b3e2-08ff318977dc" providerId="ADAL" clId="{9076458C-842F-471D-ACB8-4CF5060AEED8}"/>
    <pc:docChg chg="custSel addSld modSld">
      <pc:chgData name="Caroline Turner" userId="de6905c6-5cff-4c71-b3e2-08ff318977dc" providerId="ADAL" clId="{9076458C-842F-471D-ACB8-4CF5060AEED8}" dt="2024-09-04T16:53:25.610" v="46" actId="20577"/>
      <pc:docMkLst>
        <pc:docMk/>
      </pc:docMkLst>
      <pc:sldChg chg="addSp delSp modSp new mod">
        <pc:chgData name="Caroline Turner" userId="de6905c6-5cff-4c71-b3e2-08ff318977dc" providerId="ADAL" clId="{9076458C-842F-471D-ACB8-4CF5060AEED8}" dt="2024-09-04T16:53:25.610" v="46" actId="20577"/>
        <pc:sldMkLst>
          <pc:docMk/>
          <pc:sldMk cId="2113253040" sldId="278"/>
        </pc:sldMkLst>
      </pc:sldChg>
    </pc:docChg>
  </pc:docChgLst>
  <pc:docChgLst>
    <pc:chgData name="Caroline Turner" userId="de6905c6-5cff-4c71-b3e2-08ff318977dc" providerId="ADAL" clId="{5F01F25B-7D6C-4E43-B4D3-51DB2F60D7BE}"/>
    <pc:docChg chg="custSel addSld modSld">
      <pc:chgData name="Caroline Turner" userId="de6905c6-5cff-4c71-b3e2-08ff318977dc" providerId="ADAL" clId="{5F01F25B-7D6C-4E43-B4D3-51DB2F60D7BE}" dt="2024-09-04T15:23:39.727" v="376" actId="20577"/>
      <pc:docMkLst>
        <pc:docMk/>
      </pc:docMkLst>
      <pc:sldChg chg="addSp delSp modSp mod">
        <pc:chgData name="Caroline Turner" userId="de6905c6-5cff-4c71-b3e2-08ff318977dc" providerId="ADAL" clId="{5F01F25B-7D6C-4E43-B4D3-51DB2F60D7BE}" dt="2024-09-04T15:03:36.499" v="58"/>
        <pc:sldMkLst>
          <pc:docMk/>
          <pc:sldMk cId="1251122945" sldId="263"/>
        </pc:sldMkLst>
      </pc:sldChg>
      <pc:sldChg chg="modSp mod">
        <pc:chgData name="Caroline Turner" userId="de6905c6-5cff-4c71-b3e2-08ff318977dc" providerId="ADAL" clId="{5F01F25B-7D6C-4E43-B4D3-51DB2F60D7BE}" dt="2024-09-04T15:23:39.727" v="376" actId="20577"/>
        <pc:sldMkLst>
          <pc:docMk/>
          <pc:sldMk cId="3160330772" sldId="274"/>
        </pc:sldMkLst>
      </pc:sldChg>
      <pc:sldChg chg="addSp delSp modSp new mod setBg">
        <pc:chgData name="Caroline Turner" userId="de6905c6-5cff-4c71-b3e2-08ff318977dc" providerId="ADAL" clId="{5F01F25B-7D6C-4E43-B4D3-51DB2F60D7BE}" dt="2024-09-04T15:18:06.622" v="353" actId="1076"/>
        <pc:sldMkLst>
          <pc:docMk/>
          <pc:sldMk cId="636023732" sldId="277"/>
        </pc:sldMkLst>
      </pc:sldChg>
    </pc:docChg>
  </pc:docChgLst>
  <pc:docChgLst>
    <pc:chgData name="Caroline Turner" userId="de6905c6-5cff-4c71-b3e2-08ff318977dc" providerId="ADAL" clId="{33744ADE-98A7-4A73-B059-DF9A07B15E70}"/>
    <pc:docChg chg="custSel modSld">
      <pc:chgData name="Caroline Turner" userId="de6905c6-5cff-4c71-b3e2-08ff318977dc" providerId="ADAL" clId="{33744ADE-98A7-4A73-B059-DF9A07B15E70}" dt="2025-08-14T15:34:29.649" v="72" actId="20577"/>
      <pc:docMkLst>
        <pc:docMk/>
      </pc:docMkLst>
      <pc:sldChg chg="modSp mod">
        <pc:chgData name="Caroline Turner" userId="de6905c6-5cff-4c71-b3e2-08ff318977dc" providerId="ADAL" clId="{33744ADE-98A7-4A73-B059-DF9A07B15E70}" dt="2025-08-14T15:33:03.791" v="66" actId="20577"/>
        <pc:sldMkLst>
          <pc:docMk/>
          <pc:sldMk cId="401819938" sldId="268"/>
        </pc:sldMkLst>
        <pc:spChg chg="mod">
          <ac:chgData name="Caroline Turner" userId="de6905c6-5cff-4c71-b3e2-08ff318977dc" providerId="ADAL" clId="{33744ADE-98A7-4A73-B059-DF9A07B15E70}" dt="2025-08-14T15:33:03.791" v="66" actId="20577"/>
          <ac:spMkLst>
            <pc:docMk/>
            <pc:sldMk cId="401819938" sldId="268"/>
            <ac:spMk id="3" creationId="{38915E64-F4D8-43FE-8E15-9A0AFFEF5CAC}"/>
          </ac:spMkLst>
        </pc:spChg>
      </pc:sldChg>
      <pc:sldChg chg="modSp mod">
        <pc:chgData name="Caroline Turner" userId="de6905c6-5cff-4c71-b3e2-08ff318977dc" providerId="ADAL" clId="{33744ADE-98A7-4A73-B059-DF9A07B15E70}" dt="2025-08-14T15:34:29.649" v="72" actId="20577"/>
        <pc:sldMkLst>
          <pc:docMk/>
          <pc:sldMk cId="1997749556" sldId="269"/>
        </pc:sldMkLst>
        <pc:spChg chg="mod">
          <ac:chgData name="Caroline Turner" userId="de6905c6-5cff-4c71-b3e2-08ff318977dc" providerId="ADAL" clId="{33744ADE-98A7-4A73-B059-DF9A07B15E70}" dt="2025-08-14T15:34:29.649" v="72" actId="20577"/>
          <ac:spMkLst>
            <pc:docMk/>
            <pc:sldMk cId="1997749556" sldId="269"/>
            <ac:spMk id="3" creationId="{D5168012-85B2-4B65-B903-16A3CF68B1AE}"/>
          </ac:spMkLst>
        </pc:spChg>
      </pc:sldChg>
      <pc:sldChg chg="modSp mod">
        <pc:chgData name="Caroline Turner" userId="de6905c6-5cff-4c71-b3e2-08ff318977dc" providerId="ADAL" clId="{33744ADE-98A7-4A73-B059-DF9A07B15E70}" dt="2025-08-14T15:32:24.595" v="44" actId="20577"/>
        <pc:sldMkLst>
          <pc:docMk/>
          <pc:sldMk cId="3053262540" sldId="270"/>
        </pc:sldMkLst>
        <pc:spChg chg="mod">
          <ac:chgData name="Caroline Turner" userId="de6905c6-5cff-4c71-b3e2-08ff318977dc" providerId="ADAL" clId="{33744ADE-98A7-4A73-B059-DF9A07B15E70}" dt="2025-08-14T15:32:24.595" v="44" actId="20577"/>
          <ac:spMkLst>
            <pc:docMk/>
            <pc:sldMk cId="3053262540" sldId="270"/>
            <ac:spMk id="3" creationId="{F5926E3D-2729-46D1-9505-021E32815E92}"/>
          </ac:spMkLst>
        </pc:spChg>
      </pc:sldChg>
      <pc:sldChg chg="modSp mod">
        <pc:chgData name="Caroline Turner" userId="de6905c6-5cff-4c71-b3e2-08ff318977dc" providerId="ADAL" clId="{33744ADE-98A7-4A73-B059-DF9A07B15E70}" dt="2025-08-14T15:31:51.415" v="6" actId="20577"/>
        <pc:sldMkLst>
          <pc:docMk/>
          <pc:sldMk cId="3908938417" sldId="276"/>
        </pc:sldMkLst>
        <pc:spChg chg="mod">
          <ac:chgData name="Caroline Turner" userId="de6905c6-5cff-4c71-b3e2-08ff318977dc" providerId="ADAL" clId="{33744ADE-98A7-4A73-B059-DF9A07B15E70}" dt="2025-08-14T15:31:51.415" v="6" actId="20577"/>
          <ac:spMkLst>
            <pc:docMk/>
            <pc:sldMk cId="3908938417" sldId="276"/>
            <ac:spMk id="3" creationId="{71E505BB-F6F9-1647-5348-018FFA7F8A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fsonline.sharepoint.com/sites/Office/projects/Shared%20Documents/P22%20Community%20Energy%20Cumbria/05%20Delivery/FiT%20and%20Export/Killington%20Hydro/Killington%20generation%20readings#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Killington Lake Hydro</a:t>
            </a:r>
            <a:r>
              <a:rPr lang="en-US" sz="1800" b="1" baseline="0" dirty="0"/>
              <a:t> - </a:t>
            </a:r>
            <a:r>
              <a:rPr lang="en-US" sz="1800" b="1" dirty="0"/>
              <a:t>Annual kWh generation</a:t>
            </a:r>
          </a:p>
        </c:rich>
      </c:tx>
      <c:layout>
        <c:manualLayout>
          <c:xMode val="edge"/>
          <c:yMode val="edge"/>
          <c:x val="0.22849911648184143"/>
          <c:y val="6.21505826018355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055438290396748E-2"/>
          <c:y val="0.12264774560955553"/>
          <c:w val="0.96347248781512007"/>
          <c:h val="0.76374038117394416"/>
        </c:manualLayout>
      </c:layout>
      <c:barChart>
        <c:barDir val="col"/>
        <c:grouping val="clustered"/>
        <c:varyColors val="0"/>
        <c:dLbls>
          <c:showLegendKey val="0"/>
          <c:showVal val="1"/>
          <c:showCatName val="0"/>
          <c:showSerName val="0"/>
          <c:showPercent val="0"/>
          <c:showBubbleSize val="0"/>
        </c:dLbls>
        <c:gapWidth val="150"/>
        <c:overlap val="-25"/>
        <c:axId val="550711263"/>
        <c:axId val="436285903"/>
      </c:barChart>
      <c:catAx>
        <c:axId val="550711263"/>
        <c:scaling>
          <c:orientation val="minMax"/>
        </c:scaling>
        <c:delete val="1"/>
        <c:axPos val="b"/>
        <c:numFmt formatCode="General" sourceLinked="1"/>
        <c:majorTickMark val="none"/>
        <c:minorTickMark val="none"/>
        <c:tickLblPos val="nextTo"/>
        <c:crossAx val="436285903"/>
        <c:crosses val="autoZero"/>
        <c:auto val="1"/>
        <c:lblAlgn val="ctr"/>
        <c:lblOffset val="100"/>
        <c:noMultiLvlLbl val="0"/>
      </c:catAx>
      <c:valAx>
        <c:axId val="436285903"/>
        <c:scaling>
          <c:orientation val="minMax"/>
        </c:scaling>
        <c:delete val="1"/>
        <c:axPos val="l"/>
        <c:numFmt formatCode="0" sourceLinked="1"/>
        <c:majorTickMark val="none"/>
        <c:minorTickMark val="none"/>
        <c:tickLblPos val="nextTo"/>
        <c:crossAx val="550711263"/>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0.96947</cdr:y>
    </cdr:to>
    <cdr:pic>
      <cdr:nvPicPr>
        <cdr:cNvPr id="10" name="Picture 9" descr="A graph of a number of blue bars&#10;&#10;Description automatically generated with medium confidence">
          <a:extLst xmlns:a="http://schemas.openxmlformats.org/drawingml/2006/main">
            <a:ext uri="{FF2B5EF4-FFF2-40B4-BE49-F238E27FC236}">
              <a16:creationId xmlns:a16="http://schemas.microsoft.com/office/drawing/2014/main" id="{963D624E-C412-BB4A-605C-E14CEAA8FE0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7982858" cy="4654970"/>
        </a:xfrm>
        <a:prstGeom xmlns:a="http://schemas.openxmlformats.org/drawingml/2006/main" prst="rect">
          <a:avLst/>
        </a:prstGeom>
      </cdr:spPr>
    </cdr:pic>
  </cdr:relSizeAnchor>
  <cdr:relSizeAnchor xmlns:cdr="http://schemas.openxmlformats.org/drawingml/2006/chartDrawing">
    <cdr:from>
      <cdr:x>0.53</cdr:x>
      <cdr:y>0.5</cdr:y>
    </cdr:from>
    <cdr:to>
      <cdr:x>0.64455</cdr:x>
      <cdr:y>0.69044</cdr:y>
    </cdr:to>
    <cdr:sp macro="" textlink="">
      <cdr:nvSpPr>
        <cdr:cNvPr id="2" name="TextBox 1">
          <a:extLst xmlns:a="http://schemas.openxmlformats.org/drawingml/2006/main">
            <a:ext uri="{FF2B5EF4-FFF2-40B4-BE49-F238E27FC236}">
              <a16:creationId xmlns:a16="http://schemas.microsoft.com/office/drawing/2014/main" id="{32633BB2-68F0-03B8-772B-5FDD9FE11F77}"/>
            </a:ext>
          </a:extLst>
        </cdr:cNvPr>
        <cdr:cNvSpPr txBox="1"/>
      </cdr:nvSpPr>
      <cdr:spPr>
        <a:xfrm xmlns:a="http://schemas.openxmlformats.org/drawingml/2006/main">
          <a:off x="4230915" y="24007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cdr:x>
      <cdr:y>0.63099</cdr:y>
    </cdr:from>
    <cdr:to>
      <cdr:x>0.62182</cdr:x>
      <cdr:y>0.69749</cdr:y>
    </cdr:to>
    <cdr:sp macro="" textlink="">
      <cdr:nvSpPr>
        <cdr:cNvPr id="3" name="TextBox 2">
          <a:extLst xmlns:a="http://schemas.openxmlformats.org/drawingml/2006/main">
            <a:ext uri="{FF2B5EF4-FFF2-40B4-BE49-F238E27FC236}">
              <a16:creationId xmlns:a16="http://schemas.microsoft.com/office/drawing/2014/main" id="{B273504D-B175-325A-84C6-C9A2001C3569}"/>
            </a:ext>
          </a:extLst>
        </cdr:cNvPr>
        <cdr:cNvSpPr txBox="1"/>
      </cdr:nvSpPr>
      <cdr:spPr>
        <a:xfrm xmlns:a="http://schemas.openxmlformats.org/drawingml/2006/main">
          <a:off x="3991429" y="3029739"/>
          <a:ext cx="972472" cy="3193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£39,385</a:t>
          </a:r>
          <a:endParaRPr lang="en-GB" sz="1800" b="1" dirty="0"/>
        </a:p>
      </cdr:txBody>
    </cdr:sp>
  </cdr:relSizeAnchor>
  <cdr:relSizeAnchor xmlns:cdr="http://schemas.openxmlformats.org/drawingml/2006/chartDrawing">
    <cdr:from>
      <cdr:x>0.61727</cdr:x>
      <cdr:y>0.63099</cdr:y>
    </cdr:from>
    <cdr:to>
      <cdr:x>0.73908</cdr:x>
      <cdr:y>0.69749</cdr:y>
    </cdr:to>
    <cdr:sp macro="" textlink="">
      <cdr:nvSpPr>
        <cdr:cNvPr id="4" name="TextBox 1">
          <a:extLst xmlns:a="http://schemas.openxmlformats.org/drawingml/2006/main">
            <a:ext uri="{FF2B5EF4-FFF2-40B4-BE49-F238E27FC236}">
              <a16:creationId xmlns:a16="http://schemas.microsoft.com/office/drawing/2014/main" id="{1061CD96-A62C-4FC3-E98D-93362509447F}"/>
            </a:ext>
          </a:extLst>
        </cdr:cNvPr>
        <cdr:cNvSpPr txBox="1"/>
      </cdr:nvSpPr>
      <cdr:spPr>
        <a:xfrm xmlns:a="http://schemas.openxmlformats.org/drawingml/2006/main">
          <a:off x="4927600" y="3029739"/>
          <a:ext cx="97239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£28,588</a:t>
          </a:r>
          <a:endParaRPr lang="en-GB" sz="1800" b="1" dirty="0"/>
        </a:p>
      </cdr:txBody>
    </cdr:sp>
  </cdr:relSizeAnchor>
  <cdr:relSizeAnchor xmlns:cdr="http://schemas.openxmlformats.org/drawingml/2006/chartDrawing">
    <cdr:from>
      <cdr:x>0.74509</cdr:x>
      <cdr:y>0.63099</cdr:y>
    </cdr:from>
    <cdr:to>
      <cdr:x>0.86691</cdr:x>
      <cdr:y>0.69749</cdr:y>
    </cdr:to>
    <cdr:sp macro="" textlink="">
      <cdr:nvSpPr>
        <cdr:cNvPr id="5" name="TextBox 1">
          <a:extLst xmlns:a="http://schemas.openxmlformats.org/drawingml/2006/main">
            <a:ext uri="{FF2B5EF4-FFF2-40B4-BE49-F238E27FC236}">
              <a16:creationId xmlns:a16="http://schemas.microsoft.com/office/drawing/2014/main" id="{1061CD96-A62C-4FC3-E98D-93362509447F}"/>
            </a:ext>
          </a:extLst>
        </cdr:cNvPr>
        <cdr:cNvSpPr txBox="1"/>
      </cdr:nvSpPr>
      <cdr:spPr>
        <a:xfrm xmlns:a="http://schemas.openxmlformats.org/drawingml/2006/main">
          <a:off x="5947970" y="3029739"/>
          <a:ext cx="97247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£43,076</a:t>
          </a:r>
          <a:endParaRPr lang="en-GB" sz="1800" b="1" dirty="0"/>
        </a:p>
      </cdr:txBody>
    </cdr:sp>
  </cdr:relSizeAnchor>
  <cdr:relSizeAnchor xmlns:cdr="http://schemas.openxmlformats.org/drawingml/2006/chartDrawing">
    <cdr:from>
      <cdr:x>0.37818</cdr:x>
      <cdr:y>0.63099</cdr:y>
    </cdr:from>
    <cdr:to>
      <cdr:x>0.5</cdr:x>
      <cdr:y>0.69749</cdr:y>
    </cdr:to>
    <cdr:sp macro="" textlink="">
      <cdr:nvSpPr>
        <cdr:cNvPr id="6" name="TextBox 1">
          <a:extLst xmlns:a="http://schemas.openxmlformats.org/drawingml/2006/main">
            <a:ext uri="{FF2B5EF4-FFF2-40B4-BE49-F238E27FC236}">
              <a16:creationId xmlns:a16="http://schemas.microsoft.com/office/drawing/2014/main" id="{C41C73D8-95A1-5532-9BA9-F3BD1011F015}"/>
            </a:ext>
          </a:extLst>
        </cdr:cNvPr>
        <cdr:cNvSpPr txBox="1"/>
      </cdr:nvSpPr>
      <cdr:spPr>
        <a:xfrm xmlns:a="http://schemas.openxmlformats.org/drawingml/2006/main">
          <a:off x="3018957" y="3029739"/>
          <a:ext cx="97247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£37,685</a:t>
          </a:r>
          <a:endParaRPr lang="en-GB" sz="1800" b="1" dirty="0"/>
        </a:p>
      </cdr:txBody>
    </cdr:sp>
  </cdr:relSizeAnchor>
  <cdr:relSizeAnchor xmlns:cdr="http://schemas.openxmlformats.org/drawingml/2006/chartDrawing">
    <cdr:from>
      <cdr:x>0.26272</cdr:x>
      <cdr:y>0.63099</cdr:y>
    </cdr:from>
    <cdr:to>
      <cdr:x>0.38454</cdr:x>
      <cdr:y>0.69749</cdr:y>
    </cdr:to>
    <cdr:sp macro="" textlink="">
      <cdr:nvSpPr>
        <cdr:cNvPr id="7" name="TextBox 1">
          <a:extLst xmlns:a="http://schemas.openxmlformats.org/drawingml/2006/main">
            <a:ext uri="{FF2B5EF4-FFF2-40B4-BE49-F238E27FC236}">
              <a16:creationId xmlns:a16="http://schemas.microsoft.com/office/drawing/2014/main" id="{C41C73D8-95A1-5532-9BA9-F3BD1011F015}"/>
            </a:ext>
          </a:extLst>
        </cdr:cNvPr>
        <cdr:cNvSpPr txBox="1"/>
      </cdr:nvSpPr>
      <cdr:spPr>
        <a:xfrm xmlns:a="http://schemas.openxmlformats.org/drawingml/2006/main">
          <a:off x="2097292" y="3029739"/>
          <a:ext cx="97247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£29,694</a:t>
          </a:r>
          <a:endParaRPr lang="en-GB" sz="1800" b="1" dirty="0"/>
        </a:p>
      </cdr:txBody>
    </cdr:sp>
  </cdr:relSizeAnchor>
  <cdr:relSizeAnchor xmlns:cdr="http://schemas.openxmlformats.org/drawingml/2006/chartDrawing">
    <cdr:from>
      <cdr:x>0.14691</cdr:x>
      <cdr:y>0.63099</cdr:y>
    </cdr:from>
    <cdr:to>
      <cdr:x>0.26873</cdr:x>
      <cdr:y>0.69749</cdr:y>
    </cdr:to>
    <cdr:sp macro="" textlink="">
      <cdr:nvSpPr>
        <cdr:cNvPr id="8" name="TextBox 1">
          <a:extLst xmlns:a="http://schemas.openxmlformats.org/drawingml/2006/main">
            <a:ext uri="{FF2B5EF4-FFF2-40B4-BE49-F238E27FC236}">
              <a16:creationId xmlns:a16="http://schemas.microsoft.com/office/drawing/2014/main" id="{7A7F7DEF-902F-9D8D-11A2-4DB7BF9D499D}"/>
            </a:ext>
          </a:extLst>
        </cdr:cNvPr>
        <cdr:cNvSpPr txBox="1"/>
      </cdr:nvSpPr>
      <cdr:spPr>
        <a:xfrm xmlns:a="http://schemas.openxmlformats.org/drawingml/2006/main">
          <a:off x="1172733" y="3029739"/>
          <a:ext cx="97247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£31,229</a:t>
          </a:r>
          <a:endParaRPr lang="en-GB" sz="1800" b="1" dirty="0"/>
        </a:p>
      </cdr:txBody>
    </cdr:sp>
  </cdr:relSizeAnchor>
  <cdr:relSizeAnchor xmlns:cdr="http://schemas.openxmlformats.org/drawingml/2006/chartDrawing">
    <cdr:from>
      <cdr:x>0.85946</cdr:x>
      <cdr:y>0.63099</cdr:y>
    </cdr:from>
    <cdr:to>
      <cdr:x>0.98128</cdr:x>
      <cdr:y>0.69749</cdr:y>
    </cdr:to>
    <cdr:sp macro="" textlink="">
      <cdr:nvSpPr>
        <cdr:cNvPr id="11" name="TextBox 1">
          <a:extLst xmlns:a="http://schemas.openxmlformats.org/drawingml/2006/main">
            <a:ext uri="{FF2B5EF4-FFF2-40B4-BE49-F238E27FC236}">
              <a16:creationId xmlns:a16="http://schemas.microsoft.com/office/drawing/2014/main" id="{584F264B-82D6-3405-9435-B4EAA9A29B1D}"/>
            </a:ext>
          </a:extLst>
        </cdr:cNvPr>
        <cdr:cNvSpPr txBox="1"/>
      </cdr:nvSpPr>
      <cdr:spPr>
        <a:xfrm xmlns:a="http://schemas.openxmlformats.org/drawingml/2006/main">
          <a:off x="6860919" y="3029739"/>
          <a:ext cx="972472" cy="31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£56,287</a:t>
          </a:r>
          <a:endParaRPr lang="en-GB"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B8765-156F-4A74-A728-96942C286B54}" type="datetimeFigureOut">
              <a:rPr lang="en-GB" smtClean="0"/>
              <a:t>14/08/2025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A1784-16A8-4390-8CD4-7D544CC685AA}" type="slidenum">
              <a:rPr lang="en-GB" smtClean="0"/>
              <a:t>‹#›</a:t>
            </a:fld>
            <a:endParaRPr lang="en-GB"/>
          </a:p>
        </p:txBody>
      </p:sp>
    </p:spTree>
    <p:extLst>
      <p:ext uri="{BB962C8B-B14F-4D97-AF65-F5344CB8AC3E}">
        <p14:creationId xmlns:p14="http://schemas.microsoft.com/office/powerpoint/2010/main" val="150614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Apologies: H Hooley, J Meeks</a:t>
            </a:r>
          </a:p>
          <a:p>
            <a:r>
              <a:rPr lang="en-US" dirty="0"/>
              <a:t>Minutes of previous meeting</a:t>
            </a:r>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1</a:t>
            </a:fld>
            <a:endParaRPr lang="en-GB"/>
          </a:p>
        </p:txBody>
      </p:sp>
    </p:spTree>
    <p:extLst>
      <p:ext uri="{BB962C8B-B14F-4D97-AF65-F5344CB8AC3E}">
        <p14:creationId xmlns:p14="http://schemas.microsoft.com/office/powerpoint/2010/main" val="95741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2</a:t>
            </a:fld>
            <a:endParaRPr lang="en-GB"/>
          </a:p>
        </p:txBody>
      </p:sp>
    </p:spTree>
    <p:extLst>
      <p:ext uri="{BB962C8B-B14F-4D97-AF65-F5344CB8AC3E}">
        <p14:creationId xmlns:p14="http://schemas.microsoft.com/office/powerpoint/2010/main" val="1457793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3</a:t>
            </a:fld>
            <a:endParaRPr lang="en-GB"/>
          </a:p>
        </p:txBody>
      </p:sp>
    </p:spTree>
    <p:extLst>
      <p:ext uri="{BB962C8B-B14F-4D97-AF65-F5344CB8AC3E}">
        <p14:creationId xmlns:p14="http://schemas.microsoft.com/office/powerpoint/2010/main" val="5838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6</a:t>
            </a:fld>
            <a:endParaRPr lang="en-GB"/>
          </a:p>
        </p:txBody>
      </p:sp>
    </p:spTree>
    <p:extLst>
      <p:ext uri="{BB962C8B-B14F-4D97-AF65-F5344CB8AC3E}">
        <p14:creationId xmlns:p14="http://schemas.microsoft.com/office/powerpoint/2010/main" val="217059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7</a:t>
            </a:fld>
            <a:endParaRPr lang="en-GB"/>
          </a:p>
        </p:txBody>
      </p:sp>
    </p:spTree>
    <p:extLst>
      <p:ext uri="{BB962C8B-B14F-4D97-AF65-F5344CB8AC3E}">
        <p14:creationId xmlns:p14="http://schemas.microsoft.com/office/powerpoint/2010/main" val="149370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8</a:t>
            </a:fld>
            <a:endParaRPr lang="en-GB"/>
          </a:p>
        </p:txBody>
      </p:sp>
    </p:spTree>
    <p:extLst>
      <p:ext uri="{BB962C8B-B14F-4D97-AF65-F5344CB8AC3E}">
        <p14:creationId xmlns:p14="http://schemas.microsoft.com/office/powerpoint/2010/main" val="149519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SCE</a:t>
            </a:r>
          </a:p>
          <a:p>
            <a:pPr marL="0" indent="0">
              <a:buNone/>
            </a:pPr>
            <a:r>
              <a:rPr lang="en-US" dirty="0"/>
              <a:t>- feasibility report on renewing an old hydro has been undertaken, which was positive for the potential costs to renews versus income generated, based on prices paid for </a:t>
            </a:r>
            <a:r>
              <a:rPr lang="en-US" dirty="0" err="1"/>
              <a:t>kWH</a:t>
            </a:r>
            <a:r>
              <a:rPr lang="en-US" dirty="0"/>
              <a:t> generated at the time of the report.</a:t>
            </a:r>
          </a:p>
          <a:p>
            <a:pPr marL="0" indent="0">
              <a:buNone/>
            </a:pPr>
            <a:r>
              <a:rPr lang="en-US" dirty="0"/>
              <a:t>- further  studies needed and quotes for the work to be obtained.</a:t>
            </a:r>
          </a:p>
          <a:p>
            <a:pPr marL="0" indent="0">
              <a:buNone/>
            </a:pPr>
            <a:endParaRPr lang="en-US" dirty="0"/>
          </a:p>
          <a:p>
            <a:pPr marL="0" indent="0">
              <a:buNone/>
            </a:pPr>
            <a:r>
              <a:rPr lang="en-US" dirty="0"/>
              <a:t>MH</a:t>
            </a:r>
          </a:p>
          <a:p>
            <a:pPr marL="0" indent="0">
              <a:buNone/>
            </a:pPr>
            <a:r>
              <a:rPr lang="en-US" dirty="0"/>
              <a:t>- Kendal based charity. Community building used for drop in </a:t>
            </a:r>
            <a:r>
              <a:rPr lang="en-US" dirty="0" err="1"/>
              <a:t>centre</a:t>
            </a:r>
            <a:r>
              <a:rPr lang="en-US" dirty="0"/>
              <a:t> for people in housing need.</a:t>
            </a:r>
          </a:p>
          <a:p>
            <a:pPr marL="0" indent="0">
              <a:buNone/>
            </a:pPr>
            <a:r>
              <a:rPr lang="en-US" dirty="0"/>
              <a:t>- energy audit complete and recommendations started to be implemented, thermal assessment still to be done.</a:t>
            </a:r>
          </a:p>
          <a:p>
            <a:pPr marL="0" indent="0">
              <a:buNone/>
            </a:pPr>
            <a:endParaRPr lang="en-US" dirty="0"/>
          </a:p>
          <a:p>
            <a:pPr marL="0" indent="0">
              <a:buNone/>
            </a:pPr>
            <a:r>
              <a:rPr lang="en-US" dirty="0"/>
              <a:t>SPC</a:t>
            </a:r>
          </a:p>
          <a:p>
            <a:pPr marL="0" indent="0">
              <a:buNone/>
            </a:pPr>
            <a:r>
              <a:rPr lang="en-US" dirty="0"/>
              <a:t>- small part of £30k project. </a:t>
            </a:r>
          </a:p>
          <a:p>
            <a:r>
              <a:rPr lang="en-GB" sz="1800" dirty="0">
                <a:effectLst/>
                <a:latin typeface="Calibri" panose="020F0502020204030204" pitchFamily="34" charset="0"/>
                <a:ea typeface="Calibri" panose="020F0502020204030204" pitchFamily="34" charset="0"/>
              </a:rPr>
              <a:t>I am pleased to advise that the initial phase of civils installation has recently been completed and the Council now await the 2 x new electricity connections required at both car parks.   Electricity North West (</a:t>
            </a:r>
            <a:r>
              <a:rPr lang="en-GB" sz="1800" dirty="0" err="1">
                <a:effectLst/>
                <a:latin typeface="Calibri" panose="020F0502020204030204" pitchFamily="34" charset="0"/>
                <a:ea typeface="Calibri" panose="020F0502020204030204" pitchFamily="34" charset="0"/>
              </a:rPr>
              <a:t>enwl</a:t>
            </a:r>
            <a:r>
              <a:rPr lang="en-GB" sz="1800" dirty="0">
                <a:effectLst/>
                <a:latin typeface="Calibri" panose="020F0502020204030204" pitchFamily="34" charset="0"/>
                <a:ea typeface="Calibri" panose="020F0502020204030204" pitchFamily="34" charset="0"/>
              </a:rPr>
              <a:t>) are attending Sedbergh next Friday as the next phase - to complete their 'site ready' inspections ahead of the new connections required for the EV chargers.  This phase (with </a:t>
            </a:r>
            <a:r>
              <a:rPr lang="en-GB" sz="1800" dirty="0" err="1">
                <a:effectLst/>
                <a:latin typeface="Calibri" panose="020F0502020204030204" pitchFamily="34" charset="0"/>
                <a:ea typeface="Calibri" panose="020F0502020204030204" pitchFamily="34" charset="0"/>
              </a:rPr>
              <a:t>enwl</a:t>
            </a:r>
            <a:r>
              <a:rPr lang="en-GB" sz="1800" dirty="0">
                <a:effectLst/>
                <a:latin typeface="Calibri" panose="020F0502020204030204" pitchFamily="34" charset="0"/>
                <a:ea typeface="Calibri" panose="020F0502020204030204" pitchFamily="34" charset="0"/>
              </a:rPr>
              <a:t>) will take several weeks (</a:t>
            </a:r>
            <a:r>
              <a:rPr lang="en-GB" sz="1800" dirty="0" err="1">
                <a:effectLst/>
                <a:latin typeface="Calibri" panose="020F0502020204030204" pitchFamily="34" charset="0"/>
                <a:ea typeface="Calibri" panose="020F0502020204030204" pitchFamily="34" charset="0"/>
              </a:rPr>
              <a:t>approx</a:t>
            </a:r>
            <a:r>
              <a:rPr lang="en-GB" sz="1800" dirty="0">
                <a:effectLst/>
                <a:latin typeface="Calibri" panose="020F0502020204030204" pitchFamily="34" charset="0"/>
                <a:ea typeface="Calibri" panose="020F0502020204030204" pitchFamily="34" charset="0"/>
              </a:rPr>
              <a:t> 16+ weeks at Loftus Hill car park) due to the street works notice requirements at both locations.   Once the new connections are established, our contractor for the EV Chargers (Eon) will return to complete the meter install and erect the charging units etc.</a:t>
            </a:r>
          </a:p>
          <a:p>
            <a:r>
              <a:rPr lang="en-GB" sz="1800" dirty="0">
                <a:effectLst/>
                <a:latin typeface="Calibri" panose="020F0502020204030204" pitchFamily="34" charset="0"/>
                <a:ea typeface="Calibri" panose="020F0502020204030204" pitchFamily="34" charset="0"/>
              </a:rPr>
              <a:t>Whilst it has been a slow process, I am delighted that both installations are now progressing.  Please do let me know if you require anything further at this time, the Council are very grateful to all those that are supporting this project for Sedbergh.</a:t>
            </a:r>
          </a:p>
          <a:p>
            <a:pPr marL="0" indent="0">
              <a:buNone/>
            </a:pPr>
            <a:endParaRPr lang="en-US" dirty="0"/>
          </a:p>
          <a:p>
            <a:pPr marL="0" indent="0">
              <a:buNone/>
            </a:pPr>
            <a:endParaRPr lang="en-US" dirty="0"/>
          </a:p>
          <a:p>
            <a:pPr marL="0" indent="0">
              <a:buNone/>
            </a:pPr>
            <a:r>
              <a:rPr lang="en-US" dirty="0"/>
              <a:t>CAfS</a:t>
            </a:r>
          </a:p>
          <a:p>
            <a:pPr marL="0" indent="0">
              <a:buNone/>
            </a:pPr>
            <a:r>
              <a:rPr lang="en-US" dirty="0"/>
              <a:t>- contribution towards costs of new CRM to improve communications with supporters, build networks, aim for 25% growth in supporter base. Have been getting demos from companies and are now drafting their requirements ready to go out for prices from preferred suppliers.</a:t>
            </a:r>
          </a:p>
          <a:p>
            <a:pPr marL="0" indent="0">
              <a:buNone/>
            </a:pPr>
            <a:endParaRPr lang="en-US" dirty="0"/>
          </a:p>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10</a:t>
            </a:fld>
            <a:endParaRPr lang="en-GB"/>
          </a:p>
        </p:txBody>
      </p:sp>
    </p:spTree>
    <p:extLst>
      <p:ext uri="{BB962C8B-B14F-4D97-AF65-F5344CB8AC3E}">
        <p14:creationId xmlns:p14="http://schemas.microsoft.com/office/powerpoint/2010/main" val="323595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11</a:t>
            </a:fld>
            <a:endParaRPr lang="en-GB"/>
          </a:p>
        </p:txBody>
      </p:sp>
    </p:spTree>
    <p:extLst>
      <p:ext uri="{BB962C8B-B14F-4D97-AF65-F5344CB8AC3E}">
        <p14:creationId xmlns:p14="http://schemas.microsoft.com/office/powerpoint/2010/main" val="43320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A1784-16A8-4390-8CD4-7D544CC685AA}" type="slidenum">
              <a:rPr lang="en-GB" smtClean="0"/>
              <a:t>15</a:t>
            </a:fld>
            <a:endParaRPr lang="en-GB"/>
          </a:p>
        </p:txBody>
      </p:sp>
    </p:spTree>
    <p:extLst>
      <p:ext uri="{BB962C8B-B14F-4D97-AF65-F5344CB8AC3E}">
        <p14:creationId xmlns:p14="http://schemas.microsoft.com/office/powerpoint/2010/main" val="298398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DB3364-F1D8-43E2-8D18-092AAF808D33}" type="datetimeFigureOut">
              <a:rPr lang="en-GB" smtClean="0"/>
              <a:t>14/08/2025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352066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B3364-F1D8-43E2-8D18-092AAF808D33}" type="datetimeFigureOut">
              <a:rPr lang="en-GB" smtClean="0"/>
              <a:t>14/08/2025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145774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B3364-F1D8-43E2-8D18-092AAF808D33}" type="datetimeFigureOut">
              <a:rPr lang="en-GB" smtClean="0"/>
              <a:t>14/08/2025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170886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B3364-F1D8-43E2-8D18-092AAF808D33}" type="datetimeFigureOut">
              <a:rPr lang="en-GB" smtClean="0"/>
              <a:t>14/08/2025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2632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B3364-F1D8-43E2-8D18-092AAF808D33}" type="datetimeFigureOut">
              <a:rPr lang="en-GB" smtClean="0"/>
              <a:t>14/08/2025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425556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DB3364-F1D8-43E2-8D18-092AAF808D33}" type="datetimeFigureOut">
              <a:rPr lang="en-GB" smtClean="0"/>
              <a:t>14/08/2025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232630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DB3364-F1D8-43E2-8D18-092AAF808D33}" type="datetimeFigureOut">
              <a:rPr lang="en-GB" smtClean="0"/>
              <a:t>14/08/2025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187412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DB3364-F1D8-43E2-8D18-092AAF808D33}" type="datetimeFigureOut">
              <a:rPr lang="en-GB" smtClean="0"/>
              <a:t>14/08/2025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93188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B3364-F1D8-43E2-8D18-092AAF808D33}" type="datetimeFigureOut">
              <a:rPr lang="en-GB" smtClean="0"/>
              <a:t>14/08/2025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116518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B3364-F1D8-43E2-8D18-092AAF808D33}" type="datetimeFigureOut">
              <a:rPr lang="en-GB" smtClean="0"/>
              <a:t>14/08/2025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166169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B3364-F1D8-43E2-8D18-092AAF808D33}" type="datetimeFigureOut">
              <a:rPr lang="en-GB" smtClean="0"/>
              <a:t>14/08/2025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AD222-1998-441F-B9C6-23E2CBBFCB99}" type="slidenum">
              <a:rPr lang="en-GB" smtClean="0"/>
              <a:t>‹#›</a:t>
            </a:fld>
            <a:endParaRPr lang="en-GB"/>
          </a:p>
        </p:txBody>
      </p:sp>
    </p:spTree>
    <p:extLst>
      <p:ext uri="{BB962C8B-B14F-4D97-AF65-F5344CB8AC3E}">
        <p14:creationId xmlns:p14="http://schemas.microsoft.com/office/powerpoint/2010/main" val="34156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B3364-F1D8-43E2-8D18-092AAF808D33}" type="datetimeFigureOut">
              <a:rPr lang="en-GB" smtClean="0"/>
              <a:t>14/08/2025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AD222-1998-441F-B9C6-23E2CBBFCB99}" type="slidenum">
              <a:rPr lang="en-GB" smtClean="0"/>
              <a:t>‹#›</a:t>
            </a:fld>
            <a:endParaRPr lang="en-GB"/>
          </a:p>
        </p:txBody>
      </p:sp>
    </p:spTree>
    <p:extLst>
      <p:ext uri="{BB962C8B-B14F-4D97-AF65-F5344CB8AC3E}">
        <p14:creationId xmlns:p14="http://schemas.microsoft.com/office/powerpoint/2010/main" val="358997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824" y="1584322"/>
            <a:ext cx="5238466" cy="2991416"/>
          </a:xfrm>
        </p:spPr>
        <p:txBody>
          <a:bodyPr vert="horz" lIns="91440" tIns="45720" rIns="91440" bIns="45720" rtlCol="0" anchor="b">
            <a:normAutofit/>
          </a:bodyPr>
          <a:lstStyle/>
          <a:p>
            <a:r>
              <a:rPr lang="en-US" sz="3800" b="1" kern="1200" dirty="0">
                <a:solidFill>
                  <a:schemeClr val="tx1"/>
                </a:solidFill>
                <a:latin typeface="+mj-lt"/>
                <a:ea typeface="+mj-ea"/>
                <a:cs typeface="+mj-cs"/>
              </a:rPr>
              <a:t>Welcome to Community Energy Cumbria’s 9</a:t>
            </a:r>
            <a:r>
              <a:rPr lang="en-US" sz="3800" b="1" kern="1200" baseline="30000" dirty="0">
                <a:solidFill>
                  <a:schemeClr val="tx1"/>
                </a:solidFill>
                <a:latin typeface="+mj-lt"/>
                <a:ea typeface="+mj-ea"/>
                <a:cs typeface="+mj-cs"/>
              </a:rPr>
              <a:t>th</a:t>
            </a:r>
            <a:r>
              <a:rPr lang="en-US" sz="3800" b="1" kern="1200" dirty="0">
                <a:solidFill>
                  <a:schemeClr val="tx1"/>
                </a:solidFill>
                <a:latin typeface="+mj-lt"/>
                <a:ea typeface="+mj-ea"/>
                <a:cs typeface="+mj-cs"/>
              </a:rPr>
              <a:t> Annual General Meeting</a:t>
            </a: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4</a:t>
            </a:r>
            <a:r>
              <a:rPr lang="en-US" sz="3800" b="1" kern="1200" baseline="30000" dirty="0">
                <a:solidFill>
                  <a:schemeClr val="tx1"/>
                </a:solidFill>
                <a:latin typeface="+mj-lt"/>
                <a:ea typeface="+mj-ea"/>
                <a:cs typeface="+mj-cs"/>
              </a:rPr>
              <a:t>th</a:t>
            </a:r>
            <a:r>
              <a:rPr lang="en-US" sz="3800" b="1" kern="1200" dirty="0">
                <a:solidFill>
                  <a:schemeClr val="tx1"/>
                </a:solidFill>
                <a:latin typeface="+mj-lt"/>
                <a:ea typeface="+mj-ea"/>
                <a:cs typeface="+mj-cs"/>
              </a:rPr>
              <a:t> September 2024 </a:t>
            </a:r>
            <a:br>
              <a:rPr lang="en-US" sz="3800" b="1" kern="1200" dirty="0">
                <a:solidFill>
                  <a:schemeClr val="tx1"/>
                </a:solidFill>
                <a:latin typeface="+mj-lt"/>
                <a:ea typeface="+mj-ea"/>
                <a:cs typeface="+mj-cs"/>
              </a:rPr>
            </a:br>
            <a:r>
              <a:rPr lang="en-US" sz="3800" b="1" kern="1200" dirty="0">
                <a:solidFill>
                  <a:schemeClr val="tx1"/>
                </a:solidFill>
                <a:latin typeface="+mj-lt"/>
                <a:ea typeface="+mj-ea"/>
                <a:cs typeface="+mj-cs"/>
              </a:rPr>
              <a:t>6pm.</a:t>
            </a:r>
          </a:p>
        </p:txBody>
      </p:sp>
      <p:sp>
        <p:nvSpPr>
          <p:cNvPr id="37" name="Freeform: Shape 36">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7531503" y="2704106"/>
            <a:ext cx="3217333" cy="2067734"/>
          </a:xfrm>
          <a:prstGeom prst="rect">
            <a:avLst/>
          </a:prstGeom>
          <a:noFill/>
        </p:spPr>
      </p:pic>
    </p:spTree>
    <p:extLst>
      <p:ext uri="{BB962C8B-B14F-4D97-AF65-F5344CB8AC3E}">
        <p14:creationId xmlns:p14="http://schemas.microsoft.com/office/powerpoint/2010/main" val="148980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DC97-E105-F633-FE3F-9A1016128765}"/>
              </a:ext>
            </a:extLst>
          </p:cNvPr>
          <p:cNvSpPr>
            <a:spLocks noGrp="1"/>
          </p:cNvSpPr>
          <p:nvPr>
            <p:ph type="title"/>
          </p:nvPr>
        </p:nvSpPr>
        <p:spPr/>
        <p:txBody>
          <a:bodyPr/>
          <a:lstStyle/>
          <a:p>
            <a:r>
              <a:rPr lang="en-US" dirty="0"/>
              <a:t>Update on Community Benefit funded projects</a:t>
            </a:r>
            <a:endParaRPr lang="en-GB" dirty="0"/>
          </a:p>
        </p:txBody>
      </p:sp>
      <p:sp>
        <p:nvSpPr>
          <p:cNvPr id="3" name="Content Placeholder 2">
            <a:extLst>
              <a:ext uri="{FF2B5EF4-FFF2-40B4-BE49-F238E27FC236}">
                <a16:creationId xmlns:a16="http://schemas.microsoft.com/office/drawing/2014/main" id="{ED5A1F6D-52B6-80C8-01AB-2D19FF249B67}"/>
              </a:ext>
            </a:extLst>
          </p:cNvPr>
          <p:cNvSpPr>
            <a:spLocks noGrp="1"/>
          </p:cNvSpPr>
          <p:nvPr>
            <p:ph idx="1"/>
          </p:nvPr>
        </p:nvSpPr>
        <p:spPr>
          <a:xfrm>
            <a:off x="838200" y="1734405"/>
            <a:ext cx="10729686" cy="4351338"/>
          </a:xfrm>
        </p:spPr>
        <p:txBody>
          <a:bodyPr>
            <a:normAutofit fontScale="92500" lnSpcReduction="20000"/>
          </a:bodyPr>
          <a:lstStyle/>
          <a:p>
            <a:r>
              <a:rPr lang="en-US" sz="3600" dirty="0"/>
              <a:t>Staveley Community Energy hydro project - £2,640 (awarded 2021) </a:t>
            </a:r>
            <a:endParaRPr lang="en-GB" sz="3600" dirty="0"/>
          </a:p>
          <a:p>
            <a:r>
              <a:rPr lang="en-GB" sz="3600" dirty="0"/>
              <a:t>Manna House energy assessment &amp; solar panels - £1,250 (awarded 2021) </a:t>
            </a:r>
          </a:p>
          <a:p>
            <a:r>
              <a:rPr lang="en-GB" sz="3600" dirty="0"/>
              <a:t>Sedbergh Parish council EV chargepoints - £3,000 (awarded 2023) </a:t>
            </a:r>
          </a:p>
          <a:p>
            <a:r>
              <a:rPr lang="en-GB" sz="3600" dirty="0"/>
              <a:t>CAfS CRM implementation - £2,370 (awarded 2023) </a:t>
            </a:r>
            <a:endParaRPr lang="en-GB" b="1" dirty="0"/>
          </a:p>
          <a:p>
            <a:pPr marL="0" indent="0">
              <a:buNone/>
            </a:pPr>
            <a:r>
              <a:rPr lang="en-GB" sz="4300" b="1" dirty="0">
                <a:solidFill>
                  <a:schemeClr val="accent6">
                    <a:lumMod val="75000"/>
                  </a:schemeClr>
                </a:solidFill>
              </a:rPr>
              <a:t>Total funds awarded to date: £12,500</a:t>
            </a:r>
          </a:p>
          <a:p>
            <a:pPr marL="0" indent="0">
              <a:buNone/>
            </a:pPr>
            <a:r>
              <a:rPr lang="en-GB" sz="4300" b="1">
                <a:solidFill>
                  <a:schemeClr val="accent6">
                    <a:lumMod val="75000"/>
                  </a:schemeClr>
                </a:solidFill>
              </a:rPr>
              <a:t>Current funds balance </a:t>
            </a:r>
            <a:r>
              <a:rPr lang="en-GB" sz="4300" b="1" dirty="0">
                <a:solidFill>
                  <a:schemeClr val="accent6">
                    <a:lumMod val="75000"/>
                  </a:schemeClr>
                </a:solidFill>
              </a:rPr>
              <a:t>£3,240.</a:t>
            </a:r>
          </a:p>
        </p:txBody>
      </p:sp>
      <p:pic>
        <p:nvPicPr>
          <p:cNvPr id="4" name="Picture 3">
            <a:extLst>
              <a:ext uri="{FF2B5EF4-FFF2-40B4-BE49-F238E27FC236}">
                <a16:creationId xmlns:a16="http://schemas.microsoft.com/office/drawing/2014/main" id="{5AB9DD84-EAB9-740B-081B-2904EA569919}"/>
              </a:ext>
            </a:extLst>
          </p:cNvPr>
          <p:cNvPicPr>
            <a:picLocks noChangeAspect="1"/>
          </p:cNvPicPr>
          <p:nvPr/>
        </p:nvPicPr>
        <p:blipFill>
          <a:blip r:embed="rId3"/>
          <a:stretch>
            <a:fillRect/>
          </a:stretch>
        </p:blipFill>
        <p:spPr>
          <a:xfrm>
            <a:off x="9680713" y="190812"/>
            <a:ext cx="2292626" cy="1369280"/>
          </a:xfrm>
          <a:prstGeom prst="rect">
            <a:avLst/>
          </a:prstGeom>
        </p:spPr>
      </p:pic>
    </p:spTree>
    <p:extLst>
      <p:ext uri="{BB962C8B-B14F-4D97-AF65-F5344CB8AC3E}">
        <p14:creationId xmlns:p14="http://schemas.microsoft.com/office/powerpoint/2010/main" val="316033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63C3DE-9980-E9DE-C30B-28DC9E9B6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E39CB-DA09-811B-0E8D-8DE4A520E206}"/>
              </a:ext>
            </a:extLst>
          </p:cNvPr>
          <p:cNvSpPr>
            <a:spLocks noGrp="1"/>
          </p:cNvSpPr>
          <p:nvPr>
            <p:ph type="title"/>
          </p:nvPr>
        </p:nvSpPr>
        <p:spPr>
          <a:xfrm>
            <a:off x="749595" y="240241"/>
            <a:ext cx="10332310" cy="1228299"/>
          </a:xfrm>
        </p:spPr>
        <p:txBody>
          <a:bodyPr>
            <a:normAutofit/>
          </a:bodyPr>
          <a:lstStyle/>
          <a:p>
            <a:r>
              <a:rPr lang="en-US" sz="4000"/>
              <a:t>Sedbergh Parish EV Chargers</a:t>
            </a:r>
            <a:endParaRPr lang="en-GB" sz="4000"/>
          </a:p>
        </p:txBody>
      </p:sp>
      <p:sp>
        <p:nvSpPr>
          <p:cNvPr id="3" name="Content Placeholder 2">
            <a:extLst>
              <a:ext uri="{FF2B5EF4-FFF2-40B4-BE49-F238E27FC236}">
                <a16:creationId xmlns:a16="http://schemas.microsoft.com/office/drawing/2014/main" id="{586D6DD8-FF17-595A-FAED-7AFE5B2124A9}"/>
              </a:ext>
            </a:extLst>
          </p:cNvPr>
          <p:cNvSpPr>
            <a:spLocks noGrp="1"/>
          </p:cNvSpPr>
          <p:nvPr>
            <p:ph idx="1"/>
          </p:nvPr>
        </p:nvSpPr>
        <p:spPr>
          <a:xfrm>
            <a:off x="749595" y="2162520"/>
            <a:ext cx="4310383" cy="3679553"/>
          </a:xfrm>
        </p:spPr>
        <p:txBody>
          <a:bodyPr anchor="ctr">
            <a:normAutofit/>
          </a:bodyPr>
          <a:lstStyle/>
          <a:p>
            <a:r>
              <a:rPr lang="en-US" sz="2400" dirty="0"/>
              <a:t>4 fast 22kW chargers now on </a:t>
            </a:r>
            <a:r>
              <a:rPr lang="en-US" sz="2400" dirty="0" err="1"/>
              <a:t>ZapMap</a:t>
            </a:r>
            <a:r>
              <a:rPr lang="en-US" sz="2400" dirty="0"/>
              <a:t> and National Chargepoint registry</a:t>
            </a:r>
          </a:p>
          <a:p>
            <a:r>
              <a:rPr lang="en-US" sz="2400" dirty="0"/>
              <a:t>No app needed. Contactless payment.</a:t>
            </a:r>
          </a:p>
          <a:p>
            <a:r>
              <a:rPr lang="en-US" sz="2400" dirty="0"/>
              <a:t>Installed at Loftus Hill and Joss Lane car parks</a:t>
            </a:r>
          </a:p>
        </p:txBody>
      </p:sp>
      <p:pic>
        <p:nvPicPr>
          <p:cNvPr id="4" name="Picture 3">
            <a:extLst>
              <a:ext uri="{FF2B5EF4-FFF2-40B4-BE49-F238E27FC236}">
                <a16:creationId xmlns:a16="http://schemas.microsoft.com/office/drawing/2014/main" id="{FEAFC284-2184-9081-AFB6-58A5BB2D9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859" y="2586447"/>
            <a:ext cx="3032790" cy="3032790"/>
          </a:xfrm>
          <a:prstGeom prst="rect">
            <a:avLst/>
          </a:prstGeom>
        </p:spPr>
      </p:pic>
      <p:pic>
        <p:nvPicPr>
          <p:cNvPr id="6" name="Picture 5">
            <a:extLst>
              <a:ext uri="{FF2B5EF4-FFF2-40B4-BE49-F238E27FC236}">
                <a16:creationId xmlns:a16="http://schemas.microsoft.com/office/drawing/2014/main" id="{56DBDB62-4560-F961-FB15-EC7FF4B86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233" y="2586447"/>
            <a:ext cx="3032790" cy="3032790"/>
          </a:xfrm>
          <a:prstGeom prst="rect">
            <a:avLst/>
          </a:prstGeom>
        </p:spPr>
      </p:pic>
    </p:spTree>
    <p:extLst>
      <p:ext uri="{BB962C8B-B14F-4D97-AF65-F5344CB8AC3E}">
        <p14:creationId xmlns:p14="http://schemas.microsoft.com/office/powerpoint/2010/main" val="63602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3D54E-6858-4952-A399-E979AB37355D}"/>
              </a:ext>
            </a:extLst>
          </p:cNvPr>
          <p:cNvSpPr>
            <a:spLocks noGrp="1"/>
          </p:cNvSpPr>
          <p:nvPr>
            <p:ph type="title"/>
          </p:nvPr>
        </p:nvSpPr>
        <p:spPr>
          <a:xfrm>
            <a:off x="965199" y="851517"/>
            <a:ext cx="5130795" cy="1461778"/>
          </a:xfrm>
        </p:spPr>
        <p:txBody>
          <a:bodyPr>
            <a:normAutofit/>
          </a:bodyPr>
          <a:lstStyle/>
          <a:p>
            <a:r>
              <a:rPr lang="en-US" sz="4000"/>
              <a:t>Retirement &amp; Election of Board</a:t>
            </a:r>
            <a:endParaRPr lang="en-GB" sz="4000"/>
          </a:p>
        </p:txBody>
      </p:sp>
      <p:sp>
        <p:nvSpPr>
          <p:cNvPr id="3" name="Content Placeholder 2">
            <a:extLst>
              <a:ext uri="{FF2B5EF4-FFF2-40B4-BE49-F238E27FC236}">
                <a16:creationId xmlns:a16="http://schemas.microsoft.com/office/drawing/2014/main" id="{38915E64-F4D8-43FE-8E15-9A0AFFEF5CAC}"/>
              </a:ext>
            </a:extLst>
          </p:cNvPr>
          <p:cNvSpPr>
            <a:spLocks noGrp="1"/>
          </p:cNvSpPr>
          <p:nvPr>
            <p:ph idx="1"/>
          </p:nvPr>
        </p:nvSpPr>
        <p:spPr>
          <a:xfrm>
            <a:off x="965200" y="2470248"/>
            <a:ext cx="4048344" cy="3536236"/>
          </a:xfrm>
        </p:spPr>
        <p:txBody>
          <a:bodyPr>
            <a:normAutofit/>
          </a:bodyPr>
          <a:lstStyle/>
          <a:p>
            <a:r>
              <a:rPr lang="en-US" dirty="0"/>
              <a:t>No new applications received</a:t>
            </a:r>
          </a:p>
          <a:p>
            <a:r>
              <a:rPr lang="en-US" dirty="0"/>
              <a:t>All board to resign</a:t>
            </a:r>
          </a:p>
          <a:p>
            <a:r>
              <a:rPr lang="en-US" dirty="0"/>
              <a:t>Propose for all to be re-elected</a:t>
            </a:r>
          </a:p>
          <a:p>
            <a:r>
              <a:rPr lang="en-US" dirty="0"/>
              <a:t>Vote</a:t>
            </a:r>
          </a:p>
          <a:p>
            <a:r>
              <a:rPr lang="en-US" dirty="0"/>
              <a:t>Approved</a:t>
            </a:r>
            <a:endParaRPr lang="en-GB" dirty="0"/>
          </a:p>
        </p:txBody>
      </p:sp>
      <p:sp>
        <p:nvSpPr>
          <p:cNvPr id="22"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1DB1139-0266-409E-ACEC-EC6043349B3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535330" y="2680269"/>
            <a:ext cx="3217333" cy="2067734"/>
          </a:xfrm>
          <a:prstGeom prst="rect">
            <a:avLst/>
          </a:prstGeom>
          <a:noFill/>
        </p:spPr>
      </p:pic>
    </p:spTree>
    <p:extLst>
      <p:ext uri="{BB962C8B-B14F-4D97-AF65-F5344CB8AC3E}">
        <p14:creationId xmlns:p14="http://schemas.microsoft.com/office/powerpoint/2010/main" val="40181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5C26-228C-4533-90CA-6340F4074AD2}"/>
              </a:ext>
            </a:extLst>
          </p:cNvPr>
          <p:cNvSpPr>
            <a:spLocks noGrp="1"/>
          </p:cNvSpPr>
          <p:nvPr>
            <p:ph type="title"/>
          </p:nvPr>
        </p:nvSpPr>
        <p:spPr/>
        <p:txBody>
          <a:bodyPr/>
          <a:lstStyle/>
          <a:p>
            <a:r>
              <a:rPr lang="en-US"/>
              <a:t>Motions to be put to AGM</a:t>
            </a:r>
            <a:endParaRPr lang="en-GB"/>
          </a:p>
        </p:txBody>
      </p:sp>
      <p:sp>
        <p:nvSpPr>
          <p:cNvPr id="3" name="Content Placeholder 2">
            <a:extLst>
              <a:ext uri="{FF2B5EF4-FFF2-40B4-BE49-F238E27FC236}">
                <a16:creationId xmlns:a16="http://schemas.microsoft.com/office/drawing/2014/main" id="{D5168012-85B2-4B65-B903-16A3CF68B1AE}"/>
              </a:ext>
            </a:extLst>
          </p:cNvPr>
          <p:cNvSpPr>
            <a:spLocks noGrp="1"/>
          </p:cNvSpPr>
          <p:nvPr>
            <p:ph idx="1"/>
          </p:nvPr>
        </p:nvSpPr>
        <p:spPr>
          <a:xfrm>
            <a:off x="838200" y="2141537"/>
            <a:ext cx="10515600" cy="4351338"/>
          </a:xfrm>
        </p:spPr>
        <p:txBody>
          <a:bodyPr>
            <a:normAutofit lnSpcReduction="10000"/>
          </a:bodyPr>
          <a:lstStyle/>
          <a:p>
            <a:pPr marL="0" indent="0">
              <a:buNone/>
            </a:pPr>
            <a:r>
              <a:rPr lang="en-US" b="0" i="0" dirty="0">
                <a:solidFill>
                  <a:srgbClr val="000000"/>
                </a:solidFill>
                <a:effectLst/>
                <a:latin typeface="Calibri" panose="020F0502020204030204" pitchFamily="34" charset="0"/>
              </a:rPr>
              <a:t>1. Proposals around the application of profits (community benefit) </a:t>
            </a:r>
          </a:p>
          <a:p>
            <a:pPr marL="0" indent="0" algn="l" rtl="0" fontAlgn="base">
              <a:lnSpc>
                <a:spcPct val="120000"/>
              </a:lnSpc>
              <a:buNone/>
            </a:pPr>
            <a:r>
              <a:rPr lang="en-US" b="0" i="0" dirty="0">
                <a:solidFill>
                  <a:srgbClr val="000000"/>
                </a:solidFill>
                <a:effectLst/>
              </a:rPr>
              <a:t>This year we have a further £2,500 to put into the community benefit fund. </a:t>
            </a:r>
          </a:p>
          <a:p>
            <a:pPr marL="0" indent="0" algn="l" rtl="0" fontAlgn="base">
              <a:lnSpc>
                <a:spcPct val="120000"/>
              </a:lnSpc>
              <a:buNone/>
            </a:pPr>
            <a:r>
              <a:rPr lang="en-US" dirty="0">
                <a:solidFill>
                  <a:srgbClr val="000000"/>
                </a:solidFill>
              </a:rPr>
              <a:t>Total fund unallocated = £5,740</a:t>
            </a:r>
          </a:p>
          <a:p>
            <a:pPr marL="0" indent="0" algn="l" rtl="0" fontAlgn="base">
              <a:lnSpc>
                <a:spcPct val="120000"/>
              </a:lnSpc>
              <a:buNone/>
            </a:pPr>
            <a:r>
              <a:rPr lang="en-US" dirty="0">
                <a:solidFill>
                  <a:srgbClr val="000000"/>
                </a:solidFill>
              </a:rPr>
              <a:t>Director’s proposal is to set this aside and build up to a pot of £8,000 prior to distribution of current funds.</a:t>
            </a:r>
          </a:p>
          <a:p>
            <a:pPr marL="0" indent="0" algn="l" rtl="0" fontAlgn="base">
              <a:lnSpc>
                <a:spcPct val="120000"/>
              </a:lnSpc>
              <a:buNone/>
            </a:pPr>
            <a:r>
              <a:rPr lang="en-US" b="0" i="0" dirty="0">
                <a:solidFill>
                  <a:srgbClr val="000000"/>
                </a:solidFill>
                <a:effectLst/>
              </a:rPr>
              <a:t>Vote. </a:t>
            </a:r>
            <a:br>
              <a:rPr lang="en-US" b="0" i="0" dirty="0">
                <a:solidFill>
                  <a:srgbClr val="000000"/>
                </a:solidFill>
                <a:effectLst/>
              </a:rPr>
            </a:br>
            <a:r>
              <a:rPr lang="en-US" b="0" i="0" dirty="0">
                <a:solidFill>
                  <a:srgbClr val="000000"/>
                </a:solidFill>
                <a:effectLst/>
              </a:rPr>
              <a:t>Approved. </a:t>
            </a:r>
          </a:p>
        </p:txBody>
      </p:sp>
      <p:pic>
        <p:nvPicPr>
          <p:cNvPr id="4" name="Picture 3">
            <a:extLst>
              <a:ext uri="{FF2B5EF4-FFF2-40B4-BE49-F238E27FC236}">
                <a16:creationId xmlns:a16="http://schemas.microsoft.com/office/drawing/2014/main" id="{2426793C-C948-482D-91FD-F88F01795D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8697" y="411530"/>
            <a:ext cx="2665925" cy="1590251"/>
          </a:xfrm>
          <a:prstGeom prst="rect">
            <a:avLst/>
          </a:prstGeom>
          <a:noFill/>
          <a:ln>
            <a:noFill/>
          </a:ln>
        </p:spPr>
      </p:pic>
    </p:spTree>
    <p:extLst>
      <p:ext uri="{BB962C8B-B14F-4D97-AF65-F5344CB8AC3E}">
        <p14:creationId xmlns:p14="http://schemas.microsoft.com/office/powerpoint/2010/main" val="199774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E92-F3CE-710D-7961-0090530079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E505BB-F6F9-1647-5348-018FFA7F8A40}"/>
              </a:ext>
            </a:extLst>
          </p:cNvPr>
          <p:cNvSpPr>
            <a:spLocks noGrp="1"/>
          </p:cNvSpPr>
          <p:nvPr>
            <p:ph idx="1"/>
          </p:nvPr>
        </p:nvSpPr>
        <p:spPr/>
        <p:txBody>
          <a:bodyPr/>
          <a:lstStyle/>
          <a:p>
            <a:pPr marL="0" indent="0">
              <a:buNone/>
            </a:pPr>
            <a:r>
              <a:rPr lang="en-US" b="0" i="0" dirty="0">
                <a:solidFill>
                  <a:srgbClr val="000000"/>
                </a:solidFill>
                <a:effectLst/>
                <a:latin typeface="Calibri" panose="020F0502020204030204" pitchFamily="34" charset="0"/>
              </a:rPr>
              <a:t>2. Proposals around reinvestment of capital</a:t>
            </a:r>
          </a:p>
          <a:p>
            <a:pPr marL="0" indent="0">
              <a:buNone/>
            </a:pPr>
            <a:endParaRPr lang="en-US" dirty="0">
              <a:solidFill>
                <a:srgbClr val="000000"/>
              </a:solidFill>
              <a:latin typeface="Calibri" panose="020F0502020204030204" pitchFamily="34" charset="0"/>
            </a:endParaRPr>
          </a:p>
          <a:p>
            <a:pPr marL="0" indent="0">
              <a:buNone/>
            </a:pPr>
            <a:r>
              <a:rPr lang="en-US" b="0" i="0" dirty="0">
                <a:solidFill>
                  <a:srgbClr val="000000"/>
                </a:solidFill>
                <a:effectLst/>
                <a:latin typeface="Calibri" panose="020F0502020204030204" pitchFamily="34" charset="0"/>
              </a:rPr>
              <a:t>None</a:t>
            </a:r>
          </a:p>
          <a:p>
            <a:pPr marL="0" indent="0">
              <a:buNone/>
            </a:pPr>
            <a:endParaRPr lang="en-GB" dirty="0"/>
          </a:p>
        </p:txBody>
      </p:sp>
    </p:spTree>
    <p:extLst>
      <p:ext uri="{BB962C8B-B14F-4D97-AF65-F5344CB8AC3E}">
        <p14:creationId xmlns:p14="http://schemas.microsoft.com/office/powerpoint/2010/main" val="390893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9770-D83C-40FC-88EA-9720BD4F805F}"/>
              </a:ext>
            </a:extLst>
          </p:cNvPr>
          <p:cNvSpPr>
            <a:spLocks noGrp="1"/>
          </p:cNvSpPr>
          <p:nvPr>
            <p:ph type="title"/>
          </p:nvPr>
        </p:nvSpPr>
        <p:spPr/>
        <p:txBody>
          <a:bodyPr/>
          <a:lstStyle/>
          <a:p>
            <a:r>
              <a:rPr lang="en-US"/>
              <a:t>Proposals continued…</a:t>
            </a:r>
            <a:endParaRPr lang="en-GB"/>
          </a:p>
        </p:txBody>
      </p:sp>
      <p:sp>
        <p:nvSpPr>
          <p:cNvPr id="3" name="Content Placeholder 2">
            <a:extLst>
              <a:ext uri="{FF2B5EF4-FFF2-40B4-BE49-F238E27FC236}">
                <a16:creationId xmlns:a16="http://schemas.microsoft.com/office/drawing/2014/main" id="{F5926E3D-2729-46D1-9505-021E32815E92}"/>
              </a:ext>
            </a:extLst>
          </p:cNvPr>
          <p:cNvSpPr>
            <a:spLocks noGrp="1"/>
          </p:cNvSpPr>
          <p:nvPr>
            <p:ph idx="1"/>
          </p:nvPr>
        </p:nvSpPr>
        <p:spPr/>
        <p:txBody>
          <a:bodyPr>
            <a:normAutofit lnSpcReduction="10000"/>
          </a:bodyPr>
          <a:lstStyle/>
          <a:p>
            <a:pPr marL="514350" indent="-514350" algn="l" rtl="0" fontAlgn="base">
              <a:buFont typeface="+mj-lt"/>
              <a:buAutoNum type="arabicPeriod" startAt="3"/>
            </a:pPr>
            <a:r>
              <a:rPr lang="en-US" b="0" i="0" dirty="0">
                <a:solidFill>
                  <a:srgbClr val="000000"/>
                </a:solidFill>
                <a:effectLst/>
                <a:latin typeface="Calibri" panose="020F0502020204030204" pitchFamily="34" charset="0"/>
              </a:rPr>
              <a:t>to continue with application of section 84 (1) of the Co-operative and Community Benefit Society Act 2014: The Power to disapply audit requirements, whereby our accounts are put for Further Scrutiny by (a) Independent Examiners (b) Board of Directors  </a:t>
            </a:r>
          </a:p>
          <a:p>
            <a:pPr marL="0" indent="0" algn="l" rtl="0" fontAlgn="base">
              <a:buNone/>
            </a:pPr>
            <a:r>
              <a:rPr lang="en-US" b="0" i="0" dirty="0">
                <a:solidFill>
                  <a:srgbClr val="000000"/>
                </a:solidFill>
                <a:effectLst/>
                <a:latin typeface="Calibri" panose="020F0502020204030204" pitchFamily="34" charset="0"/>
              </a:rPr>
              <a:t>Approved</a:t>
            </a:r>
          </a:p>
          <a:p>
            <a:pPr algn="l" rtl="0" fontAlgn="base">
              <a:buFont typeface="+mj-lt"/>
              <a:buAutoNum type="arabicPeriod" startAt="3"/>
            </a:pPr>
            <a:r>
              <a:rPr lang="en-US" b="0" i="0" dirty="0">
                <a:solidFill>
                  <a:srgbClr val="000000"/>
                </a:solidFill>
                <a:effectLst/>
                <a:latin typeface="Calibri" panose="020F0502020204030204" pitchFamily="34" charset="0"/>
              </a:rPr>
              <a:t> </a:t>
            </a:r>
            <a:r>
              <a:rPr lang="en-US" dirty="0">
                <a:solidFill>
                  <a:srgbClr val="000000"/>
                </a:solidFill>
                <a:latin typeface="Calibri" panose="020F0502020204030204" pitchFamily="34" charset="0"/>
              </a:rPr>
              <a:t>  </a:t>
            </a:r>
            <a:r>
              <a:rPr lang="en-US" b="0" i="0" dirty="0">
                <a:solidFill>
                  <a:srgbClr val="000000"/>
                </a:solidFill>
                <a:effectLst/>
                <a:latin typeface="Calibri" panose="020F0502020204030204" pitchFamily="34" charset="0"/>
              </a:rPr>
              <a:t>any other put forward by members in advance of the meeting </a:t>
            </a:r>
          </a:p>
          <a:p>
            <a:pPr marL="0" indent="0" algn="l" rtl="0" fontAlgn="base">
              <a:buNone/>
            </a:pPr>
            <a:r>
              <a:rPr lang="en-US" b="0" i="0" dirty="0">
                <a:solidFill>
                  <a:srgbClr val="000000"/>
                </a:solidFill>
                <a:effectLst/>
                <a:latin typeface="Calibri" panose="020F0502020204030204" pitchFamily="34" charset="0"/>
              </a:rPr>
              <a:t> </a:t>
            </a:r>
            <a:r>
              <a:rPr lang="en-US" dirty="0">
                <a:solidFill>
                  <a:srgbClr val="000000"/>
                </a:solidFill>
                <a:latin typeface="Calibri" panose="020F0502020204030204" pitchFamily="34" charset="0"/>
              </a:rPr>
              <a:t>None</a:t>
            </a:r>
            <a:endParaRPr lang="en-US" b="0" i="0" dirty="0">
              <a:solidFill>
                <a:srgbClr val="000000"/>
              </a:solidFill>
              <a:effectLst/>
              <a:latin typeface="Calibri" panose="020F0502020204030204" pitchFamily="34" charset="0"/>
            </a:endParaRPr>
          </a:p>
          <a:p>
            <a:pPr marL="514350" indent="-514350" algn="l" rtl="0" fontAlgn="base">
              <a:buFont typeface="+mj-lt"/>
              <a:buAutoNum type="arabicPeriod" startAt="5"/>
            </a:pPr>
            <a:r>
              <a:rPr lang="en-US" b="0" i="0" dirty="0">
                <a:solidFill>
                  <a:srgbClr val="000000"/>
                </a:solidFill>
                <a:effectLst/>
                <a:latin typeface="Calibri" panose="020F0502020204030204" pitchFamily="34" charset="0"/>
              </a:rPr>
              <a:t>that Robinson Udale are appointed as our Auditor/Independent Examiner </a:t>
            </a:r>
          </a:p>
          <a:p>
            <a:pPr marL="0" indent="0">
              <a:buNone/>
            </a:pPr>
            <a:r>
              <a:rPr lang="en-GB" dirty="0"/>
              <a:t>Approved</a:t>
            </a:r>
          </a:p>
        </p:txBody>
      </p:sp>
    </p:spTree>
    <p:extLst>
      <p:ext uri="{BB962C8B-B14F-4D97-AF65-F5344CB8AC3E}">
        <p14:creationId xmlns:p14="http://schemas.microsoft.com/office/powerpoint/2010/main" val="305326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FBD1-4D4E-407C-A2BD-0D63A13E0A19}"/>
              </a:ext>
            </a:extLst>
          </p:cNvPr>
          <p:cNvSpPr>
            <a:spLocks noGrp="1"/>
          </p:cNvSpPr>
          <p:nvPr>
            <p:ph type="title"/>
          </p:nvPr>
        </p:nvSpPr>
        <p:spPr>
          <a:xfrm>
            <a:off x="638695" y="150465"/>
            <a:ext cx="10515600" cy="1194241"/>
          </a:xfrm>
        </p:spPr>
        <p:txBody>
          <a:bodyPr/>
          <a:lstStyle/>
          <a:p>
            <a:r>
              <a:rPr lang="en-US" b="1"/>
              <a:t>Agenda</a:t>
            </a:r>
            <a:endParaRPr lang="en-GB" b="1"/>
          </a:p>
        </p:txBody>
      </p:sp>
      <p:sp>
        <p:nvSpPr>
          <p:cNvPr id="4" name="TextBox 3">
            <a:extLst>
              <a:ext uri="{FF2B5EF4-FFF2-40B4-BE49-F238E27FC236}">
                <a16:creationId xmlns:a16="http://schemas.microsoft.com/office/drawing/2014/main" id="{D41AB403-FDB7-412C-9055-CC10E6F7672E}"/>
              </a:ext>
            </a:extLst>
          </p:cNvPr>
          <p:cNvSpPr txBox="1"/>
          <p:nvPr/>
        </p:nvSpPr>
        <p:spPr>
          <a:xfrm>
            <a:off x="638695" y="1344706"/>
            <a:ext cx="10989426" cy="4524315"/>
          </a:xfrm>
          <a:prstGeom prst="rect">
            <a:avLst/>
          </a:prstGeom>
          <a:noFill/>
        </p:spPr>
        <p:txBody>
          <a:bodyPr wrap="square">
            <a:spAutoFit/>
          </a:bodyPr>
          <a:lstStyle/>
          <a:p>
            <a:pPr algn="l" rtl="0" fontAlgn="base"/>
            <a:r>
              <a:rPr lang="en-US" sz="3200" b="0" i="0" dirty="0">
                <a:solidFill>
                  <a:srgbClr val="000000"/>
                </a:solidFill>
                <a:effectLst/>
                <a:latin typeface="Calibri" panose="020F0502020204030204" pitchFamily="34" charset="0"/>
              </a:rPr>
              <a:t>5:55pm: Welcome and technical troubleshooting </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Calibri" panose="020F0502020204030204" pitchFamily="34" charset="0"/>
              </a:rPr>
              <a:t>6.00pm: Apologies, Minutes of previous AGM &amp; Matters Arising </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Calibri" panose="020F0502020204030204" pitchFamily="34" charset="0"/>
              </a:rPr>
              <a:t>6.05pm: Review of 2023/24 and update for 2024 so far, Chair  </a:t>
            </a:r>
            <a:endParaRPr lang="en-US" sz="3200" b="0" i="0" dirty="0">
              <a:solidFill>
                <a:srgbClr val="000000"/>
              </a:solidFill>
              <a:effectLst/>
              <a:latin typeface="Segoe UI" panose="020B0502040204020203" pitchFamily="34" charset="0"/>
            </a:endParaRPr>
          </a:p>
          <a:p>
            <a:pPr fontAlgn="base"/>
            <a:r>
              <a:rPr lang="en-US" sz="3200" b="0" i="0" dirty="0">
                <a:solidFill>
                  <a:srgbClr val="000000"/>
                </a:solidFill>
                <a:effectLst/>
                <a:latin typeface="Calibri" panose="020F0502020204030204" pitchFamily="34" charset="0"/>
              </a:rPr>
              <a:t>6.20pm: Update on projects funded by Community Benefit Fund</a:t>
            </a:r>
          </a:p>
          <a:p>
            <a:pPr algn="l" rtl="0" fontAlgn="base"/>
            <a:r>
              <a:rPr lang="en-US" sz="3200" b="0" i="0" dirty="0">
                <a:solidFill>
                  <a:srgbClr val="000000"/>
                </a:solidFill>
                <a:effectLst/>
                <a:latin typeface="Calibri" panose="020F0502020204030204" pitchFamily="34" charset="0"/>
              </a:rPr>
              <a:t>6.25pm: Presentation &amp; adoption of the accounts, Chair</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Calibri" panose="020F0502020204030204" pitchFamily="34" charset="0"/>
              </a:rPr>
              <a:t>6.30pm: Retirement of and Election of Board of Directors  </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Calibri" panose="020F0502020204030204" pitchFamily="34" charset="0"/>
              </a:rPr>
              <a:t>6.35pm: Motions to be put to AGM  </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Calibri" panose="020F0502020204030204" pitchFamily="34" charset="0"/>
              </a:rPr>
              <a:t>Close of AGM business</a:t>
            </a:r>
          </a:p>
          <a:p>
            <a:pPr algn="l" rtl="0" fontAlgn="base"/>
            <a:r>
              <a:rPr lang="en-US" sz="3200" dirty="0">
                <a:solidFill>
                  <a:srgbClr val="000000"/>
                </a:solidFill>
                <a:latin typeface="Calibri" panose="020F0502020204030204" pitchFamily="34" charset="0"/>
              </a:rPr>
              <a:t>6.50pm:</a:t>
            </a:r>
            <a:r>
              <a:rPr lang="en-US" sz="3200" b="0" i="0" dirty="0">
                <a:solidFill>
                  <a:srgbClr val="000000"/>
                </a:solidFill>
                <a:effectLst/>
                <a:latin typeface="Calibri" panose="020F0502020204030204" pitchFamily="34" charset="0"/>
              </a:rPr>
              <a:t>Q&amp;A</a:t>
            </a:r>
            <a:endParaRPr lang="en-US" sz="32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696481F5-25CD-4925-AB6E-5F7CABF2C2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561" y="150465"/>
            <a:ext cx="2112911" cy="1194241"/>
          </a:xfrm>
          <a:prstGeom prst="rect">
            <a:avLst/>
          </a:prstGeom>
          <a:noFill/>
          <a:ln>
            <a:noFill/>
          </a:ln>
        </p:spPr>
      </p:pic>
    </p:spTree>
    <p:extLst>
      <p:ext uri="{BB962C8B-B14F-4D97-AF65-F5344CB8AC3E}">
        <p14:creationId xmlns:p14="http://schemas.microsoft.com/office/powerpoint/2010/main" val="214852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143" y="2285999"/>
            <a:ext cx="11430491" cy="3952853"/>
          </a:xfrm>
        </p:spPr>
        <p:txBody>
          <a:bodyPr>
            <a:normAutofit fontScale="90000"/>
          </a:bodyPr>
          <a:lstStyle/>
          <a:p>
            <a:br>
              <a:rPr lang="en-GB" dirty="0"/>
            </a:br>
            <a:br>
              <a:rPr lang="en-GB" dirty="0"/>
            </a:br>
            <a:br>
              <a:rPr lang="en-GB" dirty="0"/>
            </a:br>
            <a:br>
              <a:rPr lang="en-GB" dirty="0"/>
            </a:br>
            <a:r>
              <a:rPr lang="en-GB" sz="5300" b="1" dirty="0"/>
              <a:t>Solar PV Output  </a:t>
            </a:r>
            <a:br>
              <a:rPr lang="en-GB" sz="5300" b="1" dirty="0"/>
            </a:br>
            <a:r>
              <a:rPr lang="en-GB" sz="5300" dirty="0">
                <a:solidFill>
                  <a:schemeClr val="accent1">
                    <a:lumMod val="75000"/>
                  </a:schemeClr>
                </a:solidFill>
              </a:rPr>
              <a:t>Projected Annual Output:  20,159kWh </a:t>
            </a:r>
            <a:br>
              <a:rPr lang="en-GB" sz="5300" dirty="0"/>
            </a:br>
            <a:r>
              <a:rPr lang="en-GB" sz="4000" dirty="0"/>
              <a:t>2017 -2018: 25,448kWh</a:t>
            </a:r>
            <a:br>
              <a:rPr lang="en-GB" sz="4000" dirty="0"/>
            </a:br>
            <a:r>
              <a:rPr lang="en-GB" sz="4000" dirty="0"/>
              <a:t>2018 -2019: 26,542kWh</a:t>
            </a:r>
            <a:br>
              <a:rPr lang="en-GB" sz="4000" dirty="0"/>
            </a:br>
            <a:r>
              <a:rPr lang="en-GB" sz="4000" dirty="0"/>
              <a:t>2019- 2020 : 19,086kWh</a:t>
            </a:r>
            <a:br>
              <a:rPr lang="en-GB" sz="4000" dirty="0"/>
            </a:br>
            <a:r>
              <a:rPr lang="en-GB" sz="4000" dirty="0"/>
              <a:t>2020 – 2021 : 19,036kWh</a:t>
            </a:r>
            <a:br>
              <a:rPr lang="en-GB" sz="4000" dirty="0"/>
            </a:br>
            <a:r>
              <a:rPr lang="en-GB" sz="4000" dirty="0"/>
              <a:t>2021 – 2022: 24,701 kWh</a:t>
            </a:r>
            <a:br>
              <a:rPr lang="en-GB" sz="4000" dirty="0"/>
            </a:br>
            <a:r>
              <a:rPr lang="en-GB" sz="4000" dirty="0"/>
              <a:t>2022 – 2023: 25,521 kWh</a:t>
            </a:r>
            <a:br>
              <a:rPr lang="en-GB" sz="4000" dirty="0"/>
            </a:br>
            <a:r>
              <a:rPr lang="en-GB" sz="4000" dirty="0"/>
              <a:t>2023-2024: 25,590 </a:t>
            </a:r>
            <a:r>
              <a:rPr lang="en-GB" sz="4000" dirty="0" err="1"/>
              <a:t>kWH</a:t>
            </a:r>
            <a:br>
              <a:rPr lang="en-GB" sz="4000" dirty="0"/>
            </a:br>
            <a:r>
              <a:rPr lang="en-GB" sz="4000" dirty="0"/>
              <a:t>= 114 tonnes CO2e to end Mar 24</a:t>
            </a:r>
            <a:endParaRPr lang="en-GB" sz="44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5386" y="304343"/>
            <a:ext cx="2330286" cy="1141685"/>
          </a:xfrm>
          <a:prstGeom prst="rect">
            <a:avLst/>
          </a:prstGeom>
          <a:noFill/>
          <a:ln>
            <a:noFill/>
          </a:ln>
        </p:spPr>
      </p:pic>
    </p:spTree>
    <p:extLst>
      <p:ext uri="{BB962C8B-B14F-4D97-AF65-F5344CB8AC3E}">
        <p14:creationId xmlns:p14="http://schemas.microsoft.com/office/powerpoint/2010/main" val="125112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25D8-B33F-3B83-8CEC-36CFB6B43CE7}"/>
              </a:ext>
            </a:extLst>
          </p:cNvPr>
          <p:cNvSpPr>
            <a:spLocks noGrp="1"/>
          </p:cNvSpPr>
          <p:nvPr>
            <p:ph type="title"/>
          </p:nvPr>
        </p:nvSpPr>
        <p:spPr/>
        <p:txBody>
          <a:bodyPr/>
          <a:lstStyle/>
          <a:p>
            <a:r>
              <a:rPr lang="en-US" dirty="0"/>
              <a:t>Solar PV snapshot in June 2024</a:t>
            </a:r>
            <a:endParaRPr lang="en-GB" dirty="0"/>
          </a:p>
        </p:txBody>
      </p:sp>
      <p:pic>
        <p:nvPicPr>
          <p:cNvPr id="7" name="Picture 6">
            <a:extLst>
              <a:ext uri="{FF2B5EF4-FFF2-40B4-BE49-F238E27FC236}">
                <a16:creationId xmlns:a16="http://schemas.microsoft.com/office/drawing/2014/main" id="{8C28CE92-AC56-24B6-83D8-68EF6AB452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6406" y="235374"/>
            <a:ext cx="2665925" cy="1590251"/>
          </a:xfrm>
          <a:prstGeom prst="rect">
            <a:avLst/>
          </a:prstGeom>
          <a:noFill/>
          <a:ln>
            <a:noFill/>
          </a:ln>
        </p:spPr>
      </p:pic>
      <p:pic>
        <p:nvPicPr>
          <p:cNvPr id="4" name="Picture 3">
            <a:extLst>
              <a:ext uri="{FF2B5EF4-FFF2-40B4-BE49-F238E27FC236}">
                <a16:creationId xmlns:a16="http://schemas.microsoft.com/office/drawing/2014/main" id="{FE06A33B-54B5-B66C-9814-1E931FEA4259}"/>
              </a:ext>
            </a:extLst>
          </p:cNvPr>
          <p:cNvPicPr>
            <a:picLocks noChangeAspect="1"/>
          </p:cNvPicPr>
          <p:nvPr/>
        </p:nvPicPr>
        <p:blipFill>
          <a:blip r:embed="rId3"/>
          <a:stretch>
            <a:fillRect/>
          </a:stretch>
        </p:blipFill>
        <p:spPr>
          <a:xfrm>
            <a:off x="2016372" y="1326996"/>
            <a:ext cx="5860531" cy="5397458"/>
          </a:xfrm>
          <a:prstGeom prst="rect">
            <a:avLst/>
          </a:prstGeom>
        </p:spPr>
      </p:pic>
    </p:spTree>
    <p:extLst>
      <p:ext uri="{BB962C8B-B14F-4D97-AF65-F5344CB8AC3E}">
        <p14:creationId xmlns:p14="http://schemas.microsoft.com/office/powerpoint/2010/main" val="240784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771C-4CCB-0CB5-4CA1-4775C9C668AF}"/>
              </a:ext>
            </a:extLst>
          </p:cNvPr>
          <p:cNvSpPr>
            <a:spLocks noGrp="1"/>
          </p:cNvSpPr>
          <p:nvPr>
            <p:ph type="title"/>
          </p:nvPr>
        </p:nvSpPr>
        <p:spPr/>
        <p:txBody>
          <a:bodyPr/>
          <a:lstStyle/>
          <a:p>
            <a:r>
              <a:rPr lang="en-US" dirty="0"/>
              <a:t>Monthly energy output</a:t>
            </a:r>
            <a:endParaRPr lang="en-GB" dirty="0"/>
          </a:p>
        </p:txBody>
      </p:sp>
      <p:pic>
        <p:nvPicPr>
          <p:cNvPr id="4" name="Picture 3">
            <a:extLst>
              <a:ext uri="{FF2B5EF4-FFF2-40B4-BE49-F238E27FC236}">
                <a16:creationId xmlns:a16="http://schemas.microsoft.com/office/drawing/2014/main" id="{FB070AAA-9983-64EB-3B7B-BC2F291F1B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6406" y="235374"/>
            <a:ext cx="2665925" cy="1590251"/>
          </a:xfrm>
          <a:prstGeom prst="rect">
            <a:avLst/>
          </a:prstGeom>
          <a:noFill/>
          <a:ln>
            <a:noFill/>
          </a:ln>
        </p:spPr>
      </p:pic>
      <p:pic>
        <p:nvPicPr>
          <p:cNvPr id="8" name="Content Placeholder 7">
            <a:extLst>
              <a:ext uri="{FF2B5EF4-FFF2-40B4-BE49-F238E27FC236}">
                <a16:creationId xmlns:a16="http://schemas.microsoft.com/office/drawing/2014/main" id="{2EF7AAE6-A35C-DAF4-86B9-21442A142C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217" y="1278546"/>
            <a:ext cx="7152920" cy="5370206"/>
          </a:xfrm>
        </p:spPr>
      </p:pic>
    </p:spTree>
    <p:extLst>
      <p:ext uri="{BB962C8B-B14F-4D97-AF65-F5344CB8AC3E}">
        <p14:creationId xmlns:p14="http://schemas.microsoft.com/office/powerpoint/2010/main" val="380623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52" y="-25277"/>
            <a:ext cx="11513713" cy="3189391"/>
          </a:xfrm>
        </p:spPr>
        <p:txBody>
          <a:bodyPr>
            <a:normAutofit fontScale="90000"/>
          </a:bodyPr>
          <a:lstStyle/>
          <a:p>
            <a:pPr algn="l"/>
            <a:br>
              <a:rPr lang="en-GB" dirty="0"/>
            </a:br>
            <a:br>
              <a:rPr lang="en-GB" dirty="0"/>
            </a:br>
            <a:br>
              <a:rPr lang="en-GB" b="1" dirty="0"/>
            </a:br>
            <a:br>
              <a:rPr lang="en-GB" b="1" dirty="0"/>
            </a:br>
            <a:br>
              <a:rPr lang="en-GB" b="1" dirty="0"/>
            </a:br>
            <a:br>
              <a:rPr lang="en-GB" b="1" dirty="0"/>
            </a:br>
            <a:br>
              <a:rPr lang="en-GB" b="1" dirty="0"/>
            </a:br>
            <a:br>
              <a:rPr lang="en-GB" b="1" dirty="0"/>
            </a:br>
            <a:r>
              <a:rPr lang="en-GB" sz="4900" b="1" dirty="0"/>
              <a:t>Hydro Output</a:t>
            </a:r>
            <a:r>
              <a:rPr lang="en-GB" sz="4900" dirty="0"/>
              <a:t> </a:t>
            </a:r>
            <a:br>
              <a:rPr lang="en-GB" sz="5300" dirty="0"/>
            </a:br>
            <a:r>
              <a:rPr lang="en-GB" sz="4000" dirty="0">
                <a:solidFill>
                  <a:schemeClr val="accent1">
                    <a:lumMod val="75000"/>
                  </a:schemeClr>
                </a:solidFill>
              </a:rPr>
              <a:t>Projected Annual Max Output was 152,000kWh</a:t>
            </a:r>
            <a:br>
              <a:rPr lang="en-GB" sz="5300" dirty="0"/>
            </a:br>
            <a:br>
              <a:rPr lang="en-GB" sz="5300" dirty="0"/>
            </a:br>
            <a:endParaRPr lang="en-GB" sz="53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6880" y="168643"/>
            <a:ext cx="2513468" cy="1503404"/>
          </a:xfrm>
          <a:prstGeom prst="rect">
            <a:avLst/>
          </a:prstGeom>
          <a:noFill/>
          <a:ln>
            <a:noFill/>
          </a:ln>
        </p:spPr>
      </p:pic>
      <p:graphicFrame>
        <p:nvGraphicFramePr>
          <p:cNvPr id="3" name="Chart 2">
            <a:extLst>
              <a:ext uri="{FF2B5EF4-FFF2-40B4-BE49-F238E27FC236}">
                <a16:creationId xmlns:a16="http://schemas.microsoft.com/office/drawing/2014/main" id="{81D1EC14-E0C6-1938-88BF-859D227FA40F}"/>
              </a:ext>
            </a:extLst>
          </p:cNvPr>
          <p:cNvGraphicFramePr>
            <a:graphicFrameLocks/>
          </p:cNvGraphicFramePr>
          <p:nvPr>
            <p:extLst>
              <p:ext uri="{D42A27DB-BD31-4B8C-83A1-F6EECF244321}">
                <p14:modId xmlns:p14="http://schemas.microsoft.com/office/powerpoint/2010/main" val="2985219381"/>
              </p:ext>
            </p:extLst>
          </p:nvPr>
        </p:nvGraphicFramePr>
        <p:xfrm>
          <a:off x="351652" y="1917494"/>
          <a:ext cx="7982858" cy="480156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A5C21C7-61E3-9311-46D6-988F3E025AB2}"/>
              </a:ext>
            </a:extLst>
          </p:cNvPr>
          <p:cNvSpPr txBox="1"/>
          <p:nvPr/>
        </p:nvSpPr>
        <p:spPr>
          <a:xfrm>
            <a:off x="9466316" y="3164114"/>
            <a:ext cx="2374032" cy="2308324"/>
          </a:xfrm>
          <a:prstGeom prst="rect">
            <a:avLst/>
          </a:prstGeom>
          <a:noFill/>
        </p:spPr>
        <p:txBody>
          <a:bodyPr wrap="square" rtlCol="0">
            <a:spAutoFit/>
          </a:bodyPr>
          <a:lstStyle/>
          <a:p>
            <a:r>
              <a:rPr lang="en-US" sz="3600" dirty="0"/>
              <a:t>CO2 saved to Mar 2024 = 224 TCO2e</a:t>
            </a:r>
            <a:endParaRPr lang="en-GB" sz="3600" dirty="0"/>
          </a:p>
        </p:txBody>
      </p:sp>
    </p:spTree>
    <p:extLst>
      <p:ext uri="{BB962C8B-B14F-4D97-AF65-F5344CB8AC3E}">
        <p14:creationId xmlns:p14="http://schemas.microsoft.com/office/powerpoint/2010/main" val="354419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A28C-04CB-60B5-510A-399143D32B9E}"/>
              </a:ext>
            </a:extLst>
          </p:cNvPr>
          <p:cNvSpPr>
            <a:spLocks noGrp="1"/>
          </p:cNvSpPr>
          <p:nvPr>
            <p:ph type="title"/>
          </p:nvPr>
        </p:nvSpPr>
        <p:spPr/>
        <p:txBody>
          <a:bodyPr/>
          <a:lstStyle/>
          <a:p>
            <a:r>
              <a:rPr lang="en-US" dirty="0"/>
              <a:t>This June 2024 – we clocked the meter !!</a:t>
            </a:r>
            <a:endParaRPr lang="en-GB" dirty="0"/>
          </a:p>
        </p:txBody>
      </p:sp>
      <p:pic>
        <p:nvPicPr>
          <p:cNvPr id="5" name="Content Placeholder 4" descr="A close up of a meter&#10;&#10;Description automatically generated">
            <a:extLst>
              <a:ext uri="{FF2B5EF4-FFF2-40B4-BE49-F238E27FC236}">
                <a16:creationId xmlns:a16="http://schemas.microsoft.com/office/drawing/2014/main" id="{9E417DC6-99E2-418C-D7C6-531A0090E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0099" y="1825625"/>
            <a:ext cx="9671802" cy="4351338"/>
          </a:xfrm>
        </p:spPr>
      </p:pic>
    </p:spTree>
    <p:extLst>
      <p:ext uri="{BB962C8B-B14F-4D97-AF65-F5344CB8AC3E}">
        <p14:creationId xmlns:p14="http://schemas.microsoft.com/office/powerpoint/2010/main" val="211325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Implications of Generation Figures</a:t>
            </a:r>
          </a:p>
        </p:txBody>
      </p:sp>
      <p:sp>
        <p:nvSpPr>
          <p:cNvPr id="3" name="Content Placeholder 2"/>
          <p:cNvSpPr>
            <a:spLocks noGrp="1"/>
          </p:cNvSpPr>
          <p:nvPr>
            <p:ph idx="1"/>
          </p:nvPr>
        </p:nvSpPr>
        <p:spPr/>
        <p:txBody>
          <a:bodyPr>
            <a:normAutofit/>
          </a:bodyPr>
          <a:lstStyle/>
          <a:p>
            <a:r>
              <a:rPr lang="en-GB" dirty="0"/>
              <a:t>CEC Income</a:t>
            </a:r>
          </a:p>
          <a:p>
            <a:endParaRPr lang="en-GB" dirty="0"/>
          </a:p>
          <a:p>
            <a:r>
              <a:rPr lang="en-GB" dirty="0"/>
              <a:t>Interest Payments – 5%</a:t>
            </a:r>
          </a:p>
          <a:p>
            <a:endParaRPr lang="en-GB" dirty="0"/>
          </a:p>
          <a:p>
            <a:r>
              <a:rPr lang="en-GB" dirty="0"/>
              <a:t>Community Benefit Fund - £2,500 to be set aside </a:t>
            </a:r>
          </a:p>
          <a:p>
            <a:endParaRPr lang="en-GB" dirty="0"/>
          </a:p>
          <a:p>
            <a:r>
              <a:rPr lang="en-GB" dirty="0"/>
              <a:t>Capital Repayments –c.£30,000 to be returned to investors requesting repayments. No repayments to all members.</a:t>
            </a:r>
          </a:p>
          <a:p>
            <a:endParaRPr lang="en-GB" dirty="0"/>
          </a:p>
        </p:txBody>
      </p:sp>
      <p:pic>
        <p:nvPicPr>
          <p:cNvPr id="4" name="Picture 3">
            <a:extLst>
              <a:ext uri="{FF2B5EF4-FFF2-40B4-BE49-F238E27FC236}">
                <a16:creationId xmlns:a16="http://schemas.microsoft.com/office/drawing/2014/main" id="{9168549E-A191-5680-7E01-C150385AC8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423" y="168642"/>
            <a:ext cx="2665925" cy="1590251"/>
          </a:xfrm>
          <a:prstGeom prst="rect">
            <a:avLst/>
          </a:prstGeom>
          <a:noFill/>
          <a:ln>
            <a:noFill/>
          </a:ln>
        </p:spPr>
      </p:pic>
    </p:spTree>
    <p:extLst>
      <p:ext uri="{BB962C8B-B14F-4D97-AF65-F5344CB8AC3E}">
        <p14:creationId xmlns:p14="http://schemas.microsoft.com/office/powerpoint/2010/main" val="171943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GB" sz="3300" b="1"/>
              <a:t>Presentation &amp; Adoption of the Accounts</a:t>
            </a:r>
            <a:br>
              <a:rPr lang="en-GB" sz="3300" b="1"/>
            </a:br>
            <a:br>
              <a:rPr lang="en-GB" sz="3300" b="1"/>
            </a:br>
            <a:br>
              <a:rPr lang="en-GB" sz="3300"/>
            </a:br>
            <a:br>
              <a:rPr lang="en-GB" sz="3300"/>
            </a:br>
            <a:endParaRPr lang="en-GB" sz="3300"/>
          </a:p>
        </p:txBody>
      </p:sp>
      <p:sp>
        <p:nvSpPr>
          <p:cNvPr id="10" name="Freeform: Shape 9">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596D114E-409C-429F-A1D1-69967413712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531503" y="2704106"/>
            <a:ext cx="3217333" cy="2067734"/>
          </a:xfrm>
          <a:prstGeom prst="rect">
            <a:avLst/>
          </a:prstGeom>
          <a:noFill/>
        </p:spPr>
      </p:pic>
    </p:spTree>
    <p:extLst>
      <p:ext uri="{BB962C8B-B14F-4D97-AF65-F5344CB8AC3E}">
        <p14:creationId xmlns:p14="http://schemas.microsoft.com/office/powerpoint/2010/main" val="14247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BEC3D1E50BAE4FA9163013123FA854" ma:contentTypeVersion="18" ma:contentTypeDescription="Create a new document." ma:contentTypeScope="" ma:versionID="64c2768af2822dc6bc537843234da369">
  <xsd:schema xmlns:xsd="http://www.w3.org/2001/XMLSchema" xmlns:xs="http://www.w3.org/2001/XMLSchema" xmlns:p="http://schemas.microsoft.com/office/2006/metadata/properties" xmlns:ns2="78b7bd5b-71e0-4151-80ff-195204f40196" xmlns:ns3="c02d1887-6130-4347-a1de-ef4c8c945e53" xmlns:ns4="436d3247-e70c-4c55-a875-e6c4a4662f5e" targetNamespace="http://schemas.microsoft.com/office/2006/metadata/properties" ma:root="true" ma:fieldsID="cc57c5a391cb2d6d1deaca41fbd71066" ns2:_="" ns3:_="" ns4:_="">
    <xsd:import namespace="78b7bd5b-71e0-4151-80ff-195204f40196"/>
    <xsd:import namespace="c02d1887-6130-4347-a1de-ef4c8c945e53"/>
    <xsd:import namespace="436d3247-e70c-4c55-a875-e6c4a4662f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7bd5b-71e0-4151-80ff-195204f4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09db88-a3cd-49bc-87a6-d2161919ab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2d1887-6130-4347-a1de-ef4c8c945e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6d3247-e70c-4c55-a875-e6c4a4662f5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4637426-8c1c-4a66-a069-86bd0613f229}" ma:internalName="TaxCatchAll" ma:showField="CatchAllData" ma:web="436d3247-e70c-4c55-a875-e6c4a4662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b7bd5b-71e0-4151-80ff-195204f40196">
      <Terms xmlns="http://schemas.microsoft.com/office/infopath/2007/PartnerControls"/>
    </lcf76f155ced4ddcb4097134ff3c332f>
    <TaxCatchAll xmlns="436d3247-e70c-4c55-a875-e6c4a4662f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744FC3-7780-4ED3-A8CE-B14C8D09E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7bd5b-71e0-4151-80ff-195204f40196"/>
    <ds:schemaRef ds:uri="c02d1887-6130-4347-a1de-ef4c8c945e53"/>
    <ds:schemaRef ds:uri="436d3247-e70c-4c55-a875-e6c4a4662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9E82D-BC7C-4CC9-8652-080AF8EADCAB}">
  <ds:schemaRefs>
    <ds:schemaRef ds:uri="78b7bd5b-71e0-4151-80ff-195204f40196"/>
    <ds:schemaRef ds:uri="c02d1887-6130-4347-a1de-ef4c8c945e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6d3247-e70c-4c55-a875-e6c4a4662f5e"/>
  </ds:schemaRefs>
</ds:datastoreItem>
</file>

<file path=customXml/itemProps3.xml><?xml version="1.0" encoding="utf-8"?>
<ds:datastoreItem xmlns:ds="http://schemas.openxmlformats.org/officeDocument/2006/customXml" ds:itemID="{6BBF8194-764F-48AE-905A-1346084A9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457</TotalTime>
  <Words>892</Words>
  <Application>Microsoft Office PowerPoint</Application>
  <PresentationFormat>Widescreen</PresentationFormat>
  <Paragraphs>95</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UI</vt:lpstr>
      <vt:lpstr>Office Theme</vt:lpstr>
      <vt:lpstr>Welcome to Community Energy Cumbria’s 9th Annual General Meeting 4th September 2024  6pm.</vt:lpstr>
      <vt:lpstr>Agenda</vt:lpstr>
      <vt:lpstr>    Solar PV Output   Projected Annual Output:  20,159kWh  2017 -2018: 25,448kWh 2018 -2019: 26,542kWh 2019- 2020 : 19,086kWh 2020 – 2021 : 19,036kWh 2021 – 2022: 24,701 kWh 2022 – 2023: 25,521 kWh 2023-2024: 25,590 kWH = 114 tonnes CO2e to end Mar 24</vt:lpstr>
      <vt:lpstr>Solar PV snapshot in June 2024</vt:lpstr>
      <vt:lpstr>Monthly energy output</vt:lpstr>
      <vt:lpstr>        Hydro Output  Projected Annual Max Output was 152,000kWh  </vt:lpstr>
      <vt:lpstr>This June 2024 – we clocked the meter !!</vt:lpstr>
      <vt:lpstr>Implications of Generation Figures</vt:lpstr>
      <vt:lpstr>Presentation &amp; Adoption of the Accounts    </vt:lpstr>
      <vt:lpstr>Update on Community Benefit funded projects</vt:lpstr>
      <vt:lpstr>Sedbergh Parish EV Chargers</vt:lpstr>
      <vt:lpstr>Retirement &amp; Election of Board</vt:lpstr>
      <vt:lpstr>Motions to be put to AGM</vt:lpstr>
      <vt:lpstr>PowerPoint Presentation</vt:lpstr>
      <vt:lpstr>Proposals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Community Energy Cumbria’s 5th Annual General Meeting 21st October 2020, 7pm.</dc:title>
  <dc:creator>Caroline Turner</dc:creator>
  <cp:lastModifiedBy>Caroline Turner</cp:lastModifiedBy>
  <cp:revision>28</cp:revision>
  <dcterms:created xsi:type="dcterms:W3CDTF">2020-10-21T10:05:21Z</dcterms:created>
  <dcterms:modified xsi:type="dcterms:W3CDTF">2025-08-14T15:34:40Z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0x0101008EBEC3D1E50BAE4FA9163013123FA854</vt:lpwstr>
  </property>
  <property fmtid="{D5CDD505-2E9C-101B-9397-08002B2CF9AE}" pid="3" name="MediaServiceImageTags">
    <vt:lpwstr/>
  </property>
</Properties>
</file>